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71"/>
  </p:notesMasterIdLst>
  <p:handoutMasterIdLst>
    <p:handoutMasterId r:id="rId72"/>
  </p:handoutMasterIdLst>
  <p:sldIdLst>
    <p:sldId id="261" r:id="rId4"/>
    <p:sldId id="504" r:id="rId5"/>
    <p:sldId id="483" r:id="rId6"/>
    <p:sldId id="466" r:id="rId7"/>
    <p:sldId id="467" r:id="rId8"/>
    <p:sldId id="468" r:id="rId9"/>
    <p:sldId id="385" r:id="rId10"/>
    <p:sldId id="508" r:id="rId11"/>
    <p:sldId id="286" r:id="rId12"/>
    <p:sldId id="387" r:id="rId13"/>
    <p:sldId id="509" r:id="rId14"/>
    <p:sldId id="473" r:id="rId15"/>
    <p:sldId id="474" r:id="rId16"/>
    <p:sldId id="475" r:id="rId17"/>
    <p:sldId id="476" r:id="rId18"/>
    <p:sldId id="477" r:id="rId19"/>
    <p:sldId id="478" r:id="rId20"/>
    <p:sldId id="479" r:id="rId21"/>
    <p:sldId id="480" r:id="rId22"/>
    <p:sldId id="470" r:id="rId23"/>
    <p:sldId id="469" r:id="rId24"/>
    <p:sldId id="350" r:id="rId25"/>
    <p:sldId id="341" r:id="rId26"/>
    <p:sldId id="320" r:id="rId27"/>
    <p:sldId id="391" r:id="rId28"/>
    <p:sldId id="342" r:id="rId29"/>
    <p:sldId id="343" r:id="rId30"/>
    <p:sldId id="344" r:id="rId31"/>
    <p:sldId id="345" r:id="rId32"/>
    <p:sldId id="346" r:id="rId33"/>
    <p:sldId id="347" r:id="rId34"/>
    <p:sldId id="348" r:id="rId35"/>
    <p:sldId id="323" r:id="rId36"/>
    <p:sldId id="453" r:id="rId37"/>
    <p:sldId id="455" r:id="rId38"/>
    <p:sldId id="456" r:id="rId39"/>
    <p:sldId id="458" r:id="rId40"/>
    <p:sldId id="459" r:id="rId41"/>
    <p:sldId id="460" r:id="rId42"/>
    <p:sldId id="461" r:id="rId43"/>
    <p:sldId id="462" r:id="rId44"/>
    <p:sldId id="463" r:id="rId45"/>
    <p:sldId id="507" r:id="rId46"/>
    <p:sldId id="322" r:id="rId47"/>
    <p:sldId id="279" r:id="rId48"/>
    <p:sldId id="309" r:id="rId49"/>
    <p:sldId id="295" r:id="rId50"/>
    <p:sldId id="304" r:id="rId51"/>
    <p:sldId id="306" r:id="rId52"/>
    <p:sldId id="307" r:id="rId53"/>
    <p:sldId id="311" r:id="rId54"/>
    <p:sldId id="312" r:id="rId55"/>
    <p:sldId id="313" r:id="rId56"/>
    <p:sldId id="308" r:id="rId57"/>
    <p:sldId id="314" r:id="rId58"/>
    <p:sldId id="315" r:id="rId59"/>
    <p:sldId id="296" r:id="rId60"/>
    <p:sldId id="441" r:id="rId61"/>
    <p:sldId id="282" r:id="rId62"/>
    <p:sldId id="274" r:id="rId63"/>
    <p:sldId id="484" r:id="rId64"/>
    <p:sldId id="488" r:id="rId65"/>
    <p:sldId id="487" r:id="rId66"/>
    <p:sldId id="505" r:id="rId67"/>
    <p:sldId id="506" r:id="rId68"/>
    <p:sldId id="510" r:id="rId69"/>
    <p:sldId id="503" r:id="rId7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442484-D58E-4977-BE60-750F013A37D0}">
          <p14:sldIdLst/>
        </p14:section>
        <p14:section name="Open Ceremony" id="{4C86C505-DC9E-49B7-A70B-EBD25F4236B3}">
          <p14:sldIdLst>
            <p14:sldId id="261"/>
            <p14:sldId id="504"/>
            <p14:sldId id="483"/>
            <p14:sldId id="466"/>
            <p14:sldId id="467"/>
            <p14:sldId id="468"/>
            <p14:sldId id="385"/>
            <p14:sldId id="508"/>
            <p14:sldId id="286"/>
          </p14:sldIdLst>
        </p14:section>
        <p14:section name="Daily Agenda" id="{50A39DC9-95BE-4FDE-832D-E6A7D24A3F43}">
          <p14:sldIdLst>
            <p14:sldId id="387"/>
            <p14:sldId id="509"/>
            <p14:sldId id="473"/>
            <p14:sldId id="474"/>
            <p14:sldId id="475"/>
            <p14:sldId id="476"/>
            <p14:sldId id="477"/>
            <p14:sldId id="478"/>
            <p14:sldId id="479"/>
            <p14:sldId id="480"/>
            <p14:sldId id="470"/>
            <p14:sldId id="469"/>
          </p14:sldIdLst>
        </p14:section>
        <p14:section name="High Level Meeting" id="{4194CB97-B0B3-42BB-96E5-EA47F1716C5E}">
          <p14:sldIdLst>
            <p14:sldId id="350"/>
            <p14:sldId id="341"/>
            <p14:sldId id="320"/>
            <p14:sldId id="391"/>
            <p14:sldId id="342"/>
            <p14:sldId id="343"/>
            <p14:sldId id="344"/>
            <p14:sldId id="345"/>
            <p14:sldId id="346"/>
            <p14:sldId id="347"/>
            <p14:sldId id="348"/>
            <p14:sldId id="323"/>
            <p14:sldId id="453"/>
            <p14:sldId id="455"/>
            <p14:sldId id="456"/>
            <p14:sldId id="458"/>
            <p14:sldId id="459"/>
            <p14:sldId id="460"/>
            <p14:sldId id="461"/>
            <p14:sldId id="462"/>
            <p14:sldId id="463"/>
            <p14:sldId id="507"/>
            <p14:sldId id="322"/>
            <p14:sldId id="279"/>
            <p14:sldId id="309"/>
            <p14:sldId id="295"/>
            <p14:sldId id="304"/>
            <p14:sldId id="306"/>
            <p14:sldId id="307"/>
            <p14:sldId id="311"/>
            <p14:sldId id="312"/>
            <p14:sldId id="313"/>
            <p14:sldId id="308"/>
            <p14:sldId id="314"/>
            <p14:sldId id="315"/>
            <p14:sldId id="296"/>
            <p14:sldId id="441"/>
            <p14:sldId id="282"/>
            <p14:sldId id="274"/>
          </p14:sldIdLst>
        </p14:section>
        <p14:section name="SHowcase" id="{6387420E-C780-4EB4-B479-FF944C4B1BC3}">
          <p14:sldIdLst>
            <p14:sldId id="484"/>
            <p14:sldId id="488"/>
            <p14:sldId id="487"/>
            <p14:sldId id="505"/>
            <p14:sldId id="506"/>
            <p14:sldId id="510"/>
            <p14:sldId id="50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2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4457" autoAdjust="0"/>
  </p:normalViewPr>
  <p:slideViewPr>
    <p:cSldViewPr snapToGrid="0" snapToObjects="1">
      <p:cViewPr>
        <p:scale>
          <a:sx n="100" d="100"/>
          <a:sy n="100" d="100"/>
        </p:scale>
        <p:origin x="-134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9C95F0DC-A5CE-48DA-8E8B-3442C76F369F}" type="datetimeFigureOut">
              <a:rPr lang="en-US" smtClean="0"/>
              <a:t>5/22/2018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0EE793D1-43D4-4F5F-8046-DE63D4BF3F0B}" type="slidenum">
              <a:rPr lang="en-US" smtClean="0"/>
              <a:t>‹#›</a:t>
            </a:fld>
            <a:endParaRPr lang="en-US"/>
          </a:p>
        </p:txBody>
      </p:sp>
    </p:spTree>
    <p:extLst>
      <p:ext uri="{BB962C8B-B14F-4D97-AF65-F5344CB8AC3E}">
        <p14:creationId xmlns:p14="http://schemas.microsoft.com/office/powerpoint/2010/main" val="14040863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200" units="cm"/>
        </inkml:traceFormat>
        <inkml:channelProperties>
          <inkml:channelProperty channel="X" name="resolution" value="28.36041" units="1/cm"/>
          <inkml:channelProperty channel="Y" name="resolution" value="28.36879" units="1/cm"/>
        </inkml:channelProperties>
      </inkml:inkSource>
      <inkml:timestamp xml:id="ts0" timeString="2018-05-22T16:22:59.548"/>
    </inkml:context>
    <inkml:brush xml:id="br0">
      <inkml:brushProperty name="width" value="0.05292" units="cm"/>
      <inkml:brushProperty name="height" value="0.05292" units="cm"/>
      <inkml:brushProperty name="color" value="#FF0000"/>
    </inkml:brush>
  </inkml:definitions>
  <inkml:trace contextRef="#ctx0" brushRef="#br0">4731 17129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4CEE4B27-7F78-E542-84B7-19E5FCEF1174}" type="datetimeFigureOut">
              <a:rPr lang="en-US" smtClean="0"/>
              <a:t>5/22/2018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1536CC6E-3A39-944D-9519-A11240EE1A5D}" type="slidenum">
              <a:rPr lang="en-US" smtClean="0"/>
              <a:t>‹#›</a:t>
            </a:fld>
            <a:endParaRPr lang="en-US"/>
          </a:p>
        </p:txBody>
      </p:sp>
    </p:spTree>
    <p:extLst>
      <p:ext uri="{BB962C8B-B14F-4D97-AF65-F5344CB8AC3E}">
        <p14:creationId xmlns:p14="http://schemas.microsoft.com/office/powerpoint/2010/main" val="101603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smtClean="0"/>
              <a:t>SDG’s action based </a:t>
            </a:r>
            <a:endParaRPr lang="en-US" dirty="0"/>
          </a:p>
        </p:txBody>
      </p:sp>
      <p:sp>
        <p:nvSpPr>
          <p:cNvPr id="4" name="Slide Number Placeholder 3"/>
          <p:cNvSpPr>
            <a:spLocks noGrp="1"/>
          </p:cNvSpPr>
          <p:nvPr>
            <p:ph type="sldNum" sz="quarter" idx="10"/>
          </p:nvPr>
        </p:nvSpPr>
        <p:spPr/>
        <p:txBody>
          <a:bodyPr/>
          <a:lstStyle/>
          <a:p>
            <a:fld id="{1536CC6E-3A39-944D-9519-A11240EE1A5D}" type="slidenum">
              <a:rPr lang="en-US" smtClean="0"/>
              <a:t>3</a:t>
            </a:fld>
            <a:endParaRPr lang="en-US"/>
          </a:p>
        </p:txBody>
      </p:sp>
    </p:spTree>
    <p:extLst>
      <p:ext uri="{BB962C8B-B14F-4D97-AF65-F5344CB8AC3E}">
        <p14:creationId xmlns:p14="http://schemas.microsoft.com/office/powerpoint/2010/main" val="288665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 like a tree,</a:t>
            </a:r>
            <a:r>
              <a:rPr lang="en-US" baseline="0" dirty="0" smtClean="0"/>
              <a:t> has deep roots and it is important to understand historical contexts of cultures.</a:t>
            </a:r>
          </a:p>
          <a:p>
            <a:r>
              <a:rPr lang="en-US" baseline="0" dirty="0" smtClean="0"/>
              <a:t>Likewise, there are different variations (branches of the tree) in a culture but they come from the same roots. Thus, when we talk about a culture, it’s important to remember it is not monolithic and static but is changing, growing, and contains many variations.</a:t>
            </a:r>
            <a:endParaRPr lang="en-US" dirty="0"/>
          </a:p>
        </p:txBody>
      </p:sp>
      <p:sp>
        <p:nvSpPr>
          <p:cNvPr id="4" name="Slide Number Placeholder 3"/>
          <p:cNvSpPr>
            <a:spLocks noGrp="1"/>
          </p:cNvSpPr>
          <p:nvPr>
            <p:ph type="sldNum" sz="quarter" idx="10"/>
          </p:nvPr>
        </p:nvSpPr>
        <p:spPr/>
        <p:txBody>
          <a:bodyPr/>
          <a:lstStyle/>
          <a:p>
            <a:fld id="{86646CFA-9CC0-D949-9150-F58362ACCAD2}" type="slidenum">
              <a:rPr lang="en-US" smtClean="0"/>
              <a:t>18</a:t>
            </a:fld>
            <a:endParaRPr lang="en-US"/>
          </a:p>
        </p:txBody>
      </p:sp>
    </p:spTree>
    <p:extLst>
      <p:ext uri="{BB962C8B-B14F-4D97-AF65-F5344CB8AC3E}">
        <p14:creationId xmlns:p14="http://schemas.microsoft.com/office/powerpoint/2010/main" val="3721557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x-none">
                <a:ea typeface="ＭＳ Ｐゴシック" charset="-128"/>
              </a:rPr>
              <a:t>Add building to slide.</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57066" indent="-291179" eaLnBrk="0" hangingPunct="0">
              <a:defRPr sz="2400">
                <a:solidFill>
                  <a:schemeClr val="tx1"/>
                </a:solidFill>
                <a:latin typeface="Arial" charset="0"/>
                <a:ea typeface="ＭＳ Ｐゴシック" charset="-128"/>
              </a:defRPr>
            </a:lvl2pPr>
            <a:lvl3pPr marL="1164717" indent="-232943" eaLnBrk="0" hangingPunct="0">
              <a:defRPr sz="2400">
                <a:solidFill>
                  <a:schemeClr val="tx1"/>
                </a:solidFill>
                <a:latin typeface="Arial" charset="0"/>
                <a:ea typeface="ＭＳ Ｐゴシック" charset="-128"/>
              </a:defRPr>
            </a:lvl3pPr>
            <a:lvl4pPr marL="1630604" indent="-232943" eaLnBrk="0" hangingPunct="0">
              <a:defRPr sz="2400">
                <a:solidFill>
                  <a:schemeClr val="tx1"/>
                </a:solidFill>
                <a:latin typeface="Arial" charset="0"/>
                <a:ea typeface="ＭＳ Ｐゴシック" charset="-128"/>
              </a:defRPr>
            </a:lvl4pPr>
            <a:lvl5pPr marL="2096491" indent="-232943" eaLnBrk="0" hangingPunct="0">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DC11FF3-A27C-AB4C-8635-D03B4FC34ADD}" type="slidenum">
              <a:rPr lang="en-US" altLang="x-none" sz="1200"/>
              <a:pPr eaLnBrk="1" hangingPunct="1"/>
              <a:t>26</a:t>
            </a:fld>
            <a:endParaRPr lang="en-US" altLang="x-none" sz="1200"/>
          </a:p>
        </p:txBody>
      </p:sp>
    </p:spTree>
    <p:extLst>
      <p:ext uri="{BB962C8B-B14F-4D97-AF65-F5344CB8AC3E}">
        <p14:creationId xmlns:p14="http://schemas.microsoft.com/office/powerpoint/2010/main" val="116305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charset="-128"/>
              </a:rPr>
              <a:t>“</a:t>
            </a:r>
            <a:r>
              <a:rPr lang="en-US" altLang="x-none">
                <a:ea typeface="ＭＳ Ｐゴシック" charset="-128"/>
              </a:rPr>
              <a:t>it</a:t>
            </a:r>
            <a:r>
              <a:rPr lang="en-US" altLang="en-US">
                <a:ea typeface="ＭＳ Ｐゴシック" charset="-128"/>
              </a:rPr>
              <a:t>’</a:t>
            </a:r>
            <a:r>
              <a:rPr lang="en-US" altLang="x-none">
                <a:ea typeface="ＭＳ Ｐゴシック" charset="-128"/>
              </a:rPr>
              <a:t>s not circumstance</a:t>
            </a:r>
            <a:r>
              <a:rPr lang="mr-IN" altLang="x-none">
                <a:latin typeface="Mangal" charset="0"/>
                <a:ea typeface="ＭＳ Ｐゴシック" charset="-128"/>
              </a:rPr>
              <a:t>…</a:t>
            </a:r>
            <a:r>
              <a:rPr lang="en-US" altLang="en-US">
                <a:ea typeface="ＭＳ Ｐゴシック" charset="-128"/>
              </a:rPr>
              <a:t>”</a:t>
            </a:r>
            <a:r>
              <a:rPr lang="en-US" altLang="x-none">
                <a:ea typeface="ＭＳ Ｐゴシック" charset="-128"/>
              </a:rPr>
              <a:t>back of the book quote</a:t>
            </a:r>
          </a:p>
          <a:p>
            <a:pPr eaLnBrk="1" hangingPunct="1"/>
            <a:r>
              <a:rPr lang="en-US" altLang="x-none">
                <a:ea typeface="ＭＳ Ｐゴシック" charset="-128"/>
              </a:rPr>
              <a:t>SNA Logo</a:t>
            </a:r>
          </a:p>
          <a:p>
            <a:pPr eaLnBrk="1" hangingPunct="1"/>
            <a:r>
              <a:rPr lang="en-US" altLang="x-none">
                <a:ea typeface="ＭＳ Ｐゴシック" charset="-128"/>
              </a:rPr>
              <a:t>SNA: From Good to Great</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57066" indent="-291179" eaLnBrk="0" hangingPunct="0">
              <a:defRPr sz="2400">
                <a:solidFill>
                  <a:schemeClr val="tx1"/>
                </a:solidFill>
                <a:latin typeface="Arial" charset="0"/>
                <a:ea typeface="ＭＳ Ｐゴシック" charset="-128"/>
              </a:defRPr>
            </a:lvl2pPr>
            <a:lvl3pPr marL="1164717" indent="-232943" eaLnBrk="0" hangingPunct="0">
              <a:defRPr sz="2400">
                <a:solidFill>
                  <a:schemeClr val="tx1"/>
                </a:solidFill>
                <a:latin typeface="Arial" charset="0"/>
                <a:ea typeface="ＭＳ Ｐゴシック" charset="-128"/>
              </a:defRPr>
            </a:lvl3pPr>
            <a:lvl4pPr marL="1630604" indent="-232943" eaLnBrk="0" hangingPunct="0">
              <a:defRPr sz="2400">
                <a:solidFill>
                  <a:schemeClr val="tx1"/>
                </a:solidFill>
                <a:latin typeface="Arial" charset="0"/>
                <a:ea typeface="ＭＳ Ｐゴシック" charset="-128"/>
              </a:defRPr>
            </a:lvl4pPr>
            <a:lvl5pPr marL="2096491" indent="-232943" eaLnBrk="0" hangingPunct="0">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E16E9C4-B6EF-AC4F-99B9-C9BC7F3ACBF5}" type="slidenum">
              <a:rPr lang="en-US" altLang="x-none" sz="1200"/>
              <a:pPr eaLnBrk="1" hangingPunct="1"/>
              <a:t>27</a:t>
            </a:fld>
            <a:endParaRPr lang="en-US" altLang="x-none" sz="1200"/>
          </a:p>
        </p:txBody>
      </p:sp>
    </p:spTree>
    <p:extLst>
      <p:ext uri="{BB962C8B-B14F-4D97-AF65-F5344CB8AC3E}">
        <p14:creationId xmlns:p14="http://schemas.microsoft.com/office/powerpoint/2010/main" val="153856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2943" indent="-232943">
              <a:spcBef>
                <a:spcPct val="0"/>
              </a:spcBef>
              <a:buFontTx/>
              <a:buAutoNum type="arabicPeriod"/>
            </a:pPr>
            <a:r>
              <a:rPr lang="en-US" altLang="x-none" dirty="0">
                <a:ea typeface="ＭＳ Ｐゴシック" charset="-128"/>
              </a:rPr>
              <a:t>Hiring the right people b/c we can</a:t>
            </a:r>
            <a:r>
              <a:rPr lang="en-US" altLang="en-US" dirty="0">
                <a:ea typeface="ＭＳ Ｐゴシック" charset="-128"/>
              </a:rPr>
              <a:t>’</a:t>
            </a:r>
            <a:r>
              <a:rPr lang="en-US" altLang="x-none" dirty="0">
                <a:ea typeface="ＭＳ Ｐゴシック" charset="-128"/>
              </a:rPr>
              <a:t>t control the students coming into the school so we need to get the right people</a:t>
            </a:r>
          </a:p>
          <a:p>
            <a:pPr marL="232943" indent="-232943">
              <a:spcBef>
                <a:spcPct val="0"/>
              </a:spcBef>
              <a:buFontTx/>
              <a:buAutoNum type="arabicPeriod"/>
            </a:pPr>
            <a:r>
              <a:rPr lang="en-US" altLang="x-none" dirty="0">
                <a:ea typeface="ＭＳ Ｐゴシック" charset="-128"/>
              </a:rPr>
              <a:t>PLC part/Staff development &amp; Vision Making (How do you fit into the school</a:t>
            </a:r>
            <a:r>
              <a:rPr lang="en-US" altLang="en-US" dirty="0">
                <a:ea typeface="ＭＳ Ｐゴシック" charset="-128"/>
              </a:rPr>
              <a:t>’</a:t>
            </a:r>
            <a:r>
              <a:rPr lang="en-US" altLang="x-none" dirty="0">
                <a:ea typeface="ＭＳ Ｐゴシック" charset="-128"/>
              </a:rPr>
              <a:t>s vision); how do we define success</a:t>
            </a:r>
          </a:p>
          <a:p>
            <a:pPr marL="232943" indent="-232943">
              <a:spcBef>
                <a:spcPct val="0"/>
              </a:spcBef>
              <a:buFontTx/>
              <a:buAutoNum type="arabicPeriod"/>
            </a:pPr>
            <a:r>
              <a:rPr lang="en-US" altLang="x-none" dirty="0">
                <a:ea typeface="ＭＳ Ｐゴシック" charset="-128"/>
              </a:rPr>
              <a:t>Carrying out the vision/ Organizational chart</a:t>
            </a:r>
          </a:p>
          <a:p>
            <a:pPr marL="232943" indent="-232943">
              <a:spcBef>
                <a:spcPct val="0"/>
              </a:spcBef>
              <a:buFontTx/>
              <a:buAutoNum type="arabicPeriod"/>
            </a:pPr>
            <a:endParaRPr lang="en-US" altLang="x-none" dirty="0">
              <a:ea typeface="ＭＳ Ｐゴシック" charset="-128"/>
            </a:endParaRPr>
          </a:p>
          <a:p>
            <a:pPr marL="232943" indent="-232943">
              <a:spcBef>
                <a:spcPct val="0"/>
              </a:spcBef>
              <a:buFontTx/>
              <a:buAutoNum type="arabicPeriod"/>
            </a:pPr>
            <a:endParaRPr lang="en-US" altLang="x-none" dirty="0">
              <a:ea typeface="ＭＳ Ｐゴシック"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57066" indent="-291179" eaLnBrk="0" hangingPunct="0">
              <a:defRPr sz="2400">
                <a:solidFill>
                  <a:schemeClr val="tx1"/>
                </a:solidFill>
                <a:latin typeface="Arial" charset="0"/>
                <a:ea typeface="ＭＳ Ｐゴシック" charset="-128"/>
              </a:defRPr>
            </a:lvl2pPr>
            <a:lvl3pPr marL="1164717" indent="-232943" eaLnBrk="0" hangingPunct="0">
              <a:defRPr sz="2400">
                <a:solidFill>
                  <a:schemeClr val="tx1"/>
                </a:solidFill>
                <a:latin typeface="Arial" charset="0"/>
                <a:ea typeface="ＭＳ Ｐゴシック" charset="-128"/>
              </a:defRPr>
            </a:lvl3pPr>
            <a:lvl4pPr marL="1630604" indent="-232943" eaLnBrk="0" hangingPunct="0">
              <a:defRPr sz="2400">
                <a:solidFill>
                  <a:schemeClr val="tx1"/>
                </a:solidFill>
                <a:latin typeface="Arial" charset="0"/>
                <a:ea typeface="ＭＳ Ｐゴシック" charset="-128"/>
              </a:defRPr>
            </a:lvl4pPr>
            <a:lvl5pPr marL="2096491" indent="-232943" eaLnBrk="0" hangingPunct="0">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7335069-3F40-C846-9B81-6F996EE17B41}" type="slidenum">
              <a:rPr lang="en-US" altLang="x-none" sz="1200"/>
              <a:pPr eaLnBrk="1" hangingPunct="1"/>
              <a:t>28</a:t>
            </a:fld>
            <a:endParaRPr lang="en-US" altLang="x-none" sz="1200"/>
          </a:p>
        </p:txBody>
      </p:sp>
    </p:spTree>
    <p:extLst>
      <p:ext uri="{BB962C8B-B14F-4D97-AF65-F5344CB8AC3E}">
        <p14:creationId xmlns:p14="http://schemas.microsoft.com/office/powerpoint/2010/main" val="65766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Interviewed</a:t>
            </a:r>
            <a:r>
              <a:rPr lang="en-US" baseline="0" dirty="0" smtClean="0"/>
              <a:t> 8 parents in 2 sets of focus groups and administered a survey in 2016. </a:t>
            </a:r>
            <a:endParaRPr lang="en-US" dirty="0"/>
          </a:p>
        </p:txBody>
      </p:sp>
      <p:sp>
        <p:nvSpPr>
          <p:cNvPr id="4" name="Slide Number Placeholder 3"/>
          <p:cNvSpPr>
            <a:spLocks noGrp="1"/>
          </p:cNvSpPr>
          <p:nvPr>
            <p:ph type="sldNum" sz="quarter" idx="10"/>
          </p:nvPr>
        </p:nvSpPr>
        <p:spPr/>
        <p:txBody>
          <a:bodyPr/>
          <a:lstStyle/>
          <a:p>
            <a:fld id="{FE264014-97E8-4EAE-8ECB-D9AE58523C25}" type="slidenum">
              <a:rPr lang="en-US" smtClean="0"/>
              <a:t>36</a:t>
            </a:fld>
            <a:endParaRPr lang="en-US"/>
          </a:p>
        </p:txBody>
      </p:sp>
    </p:spTree>
    <p:extLst>
      <p:ext uri="{BB962C8B-B14F-4D97-AF65-F5344CB8AC3E}">
        <p14:creationId xmlns:p14="http://schemas.microsoft.com/office/powerpoint/2010/main" val="53830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this info + monthly meetings with </a:t>
            </a:r>
            <a:r>
              <a:rPr lang="en-US" dirty="0" err="1" smtClean="0"/>
              <a:t>Roven</a:t>
            </a:r>
            <a:r>
              <a:rPr lang="en-US" dirty="0" smtClean="0"/>
              <a:t> and Anne to </a:t>
            </a:r>
            <a:r>
              <a:rPr lang="en-US" smtClean="0"/>
              <a:t>discuss personnel needs</a:t>
            </a:r>
            <a:endParaRPr lang="en-US"/>
          </a:p>
        </p:txBody>
      </p:sp>
      <p:sp>
        <p:nvSpPr>
          <p:cNvPr id="4" name="Slide Number Placeholder 3"/>
          <p:cNvSpPr>
            <a:spLocks noGrp="1"/>
          </p:cNvSpPr>
          <p:nvPr>
            <p:ph type="sldNum" sz="quarter" idx="10"/>
          </p:nvPr>
        </p:nvSpPr>
        <p:spPr/>
        <p:txBody>
          <a:bodyPr/>
          <a:lstStyle/>
          <a:p>
            <a:fld id="{86646CFA-9CC0-D949-9150-F58362ACCAD2}" type="slidenum">
              <a:rPr lang="en-US" smtClean="0"/>
              <a:t>43</a:t>
            </a:fld>
            <a:endParaRPr lang="en-US"/>
          </a:p>
        </p:txBody>
      </p:sp>
    </p:spTree>
    <p:extLst>
      <p:ext uri="{BB962C8B-B14F-4D97-AF65-F5344CB8AC3E}">
        <p14:creationId xmlns:p14="http://schemas.microsoft.com/office/powerpoint/2010/main" val="168773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Show PBI Global ECHS/SNA Subtitle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57066" indent="-291179" eaLnBrk="0" hangingPunct="0">
              <a:spcBef>
                <a:spcPct val="30000"/>
              </a:spcBef>
              <a:defRPr sz="1200">
                <a:solidFill>
                  <a:schemeClr val="tx1"/>
                </a:solidFill>
                <a:latin typeface="Calibri" charset="0"/>
                <a:ea typeface="ＭＳ Ｐゴシック" charset="-128"/>
              </a:defRPr>
            </a:lvl2pPr>
            <a:lvl3pPr marL="1164717" indent="-232943" eaLnBrk="0" hangingPunct="0">
              <a:spcBef>
                <a:spcPct val="30000"/>
              </a:spcBef>
              <a:defRPr sz="1200">
                <a:solidFill>
                  <a:schemeClr val="tx1"/>
                </a:solidFill>
                <a:latin typeface="Calibri" charset="0"/>
                <a:ea typeface="ＭＳ Ｐゴシック" charset="-128"/>
              </a:defRPr>
            </a:lvl3pPr>
            <a:lvl4pPr marL="1630604" indent="-232943" eaLnBrk="0" hangingPunct="0">
              <a:spcBef>
                <a:spcPct val="30000"/>
              </a:spcBef>
              <a:defRPr sz="1200">
                <a:solidFill>
                  <a:schemeClr val="tx1"/>
                </a:solidFill>
                <a:latin typeface="Calibri" charset="0"/>
                <a:ea typeface="ＭＳ Ｐゴシック" charset="-128"/>
              </a:defRPr>
            </a:lvl4pPr>
            <a:lvl5pPr marL="2096491" indent="-232943" eaLnBrk="0" hangingPunct="0">
              <a:spcBef>
                <a:spcPct val="30000"/>
              </a:spcBef>
              <a:defRPr sz="1200">
                <a:solidFill>
                  <a:schemeClr val="tx1"/>
                </a:solidFill>
                <a:latin typeface="Calibri" charset="0"/>
                <a:ea typeface="ＭＳ Ｐゴシック" charset="-128"/>
              </a:defRPr>
            </a:lvl5pPr>
            <a:lvl6pPr marL="2562377" indent="-232943" defTabSz="465887" eaLnBrk="0" fontAlgn="base" hangingPunct="0">
              <a:spcBef>
                <a:spcPct val="30000"/>
              </a:spcBef>
              <a:spcAft>
                <a:spcPct val="0"/>
              </a:spcAft>
              <a:defRPr sz="1200">
                <a:solidFill>
                  <a:schemeClr val="tx1"/>
                </a:solidFill>
                <a:latin typeface="Calibri" charset="0"/>
                <a:ea typeface="ＭＳ Ｐゴシック" charset="-128"/>
              </a:defRPr>
            </a:lvl6pPr>
            <a:lvl7pPr marL="3028264" indent="-232943" defTabSz="465887" eaLnBrk="0" fontAlgn="base" hangingPunct="0">
              <a:spcBef>
                <a:spcPct val="30000"/>
              </a:spcBef>
              <a:spcAft>
                <a:spcPct val="0"/>
              </a:spcAft>
              <a:defRPr sz="1200">
                <a:solidFill>
                  <a:schemeClr val="tx1"/>
                </a:solidFill>
                <a:latin typeface="Calibri" charset="0"/>
                <a:ea typeface="ＭＳ Ｐゴシック" charset="-128"/>
              </a:defRPr>
            </a:lvl7pPr>
            <a:lvl8pPr marL="3494151" indent="-232943" defTabSz="465887" eaLnBrk="0" fontAlgn="base" hangingPunct="0">
              <a:spcBef>
                <a:spcPct val="30000"/>
              </a:spcBef>
              <a:spcAft>
                <a:spcPct val="0"/>
              </a:spcAft>
              <a:defRPr sz="1200">
                <a:solidFill>
                  <a:schemeClr val="tx1"/>
                </a:solidFill>
                <a:latin typeface="Calibri" charset="0"/>
                <a:ea typeface="ＭＳ Ｐゴシック" charset="-128"/>
              </a:defRPr>
            </a:lvl8pPr>
            <a:lvl9pPr marL="3960038" indent="-232943" defTabSz="465887"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CF0F6EA-42BA-3B47-BA10-BE3C401ABD38}" type="slidenum">
              <a:rPr lang="en-US" altLang="en-US">
                <a:latin typeface="Arial" charset="0"/>
              </a:rPr>
              <a:pPr>
                <a:spcBef>
                  <a:spcPct val="0"/>
                </a:spcBef>
              </a:pPr>
              <a:t>60</a:t>
            </a:fld>
            <a:endParaRPr lang="en-US" altLang="en-US">
              <a:latin typeface="Arial" charset="0"/>
            </a:endParaRPr>
          </a:p>
        </p:txBody>
      </p:sp>
    </p:spTree>
    <p:extLst>
      <p:ext uri="{BB962C8B-B14F-4D97-AF65-F5344CB8AC3E}">
        <p14:creationId xmlns:p14="http://schemas.microsoft.com/office/powerpoint/2010/main" val="106541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https://www.youtube.com/watch?v=yThjYHz3rhM</a:t>
            </a:r>
            <a:endParaRPr lang="en-US" dirty="0"/>
          </a:p>
        </p:txBody>
      </p:sp>
      <p:sp>
        <p:nvSpPr>
          <p:cNvPr id="4" name="Slide Number Placeholder 3"/>
          <p:cNvSpPr>
            <a:spLocks noGrp="1"/>
          </p:cNvSpPr>
          <p:nvPr>
            <p:ph type="sldNum" sz="quarter" idx="10"/>
          </p:nvPr>
        </p:nvSpPr>
        <p:spPr/>
        <p:txBody>
          <a:bodyPr/>
          <a:lstStyle/>
          <a:p>
            <a:fld id="{1536CC6E-3A39-944D-9519-A11240EE1A5D}" type="slidenum">
              <a:rPr lang="en-US" smtClean="0"/>
              <a:t>7</a:t>
            </a:fld>
            <a:endParaRPr lang="en-US"/>
          </a:p>
        </p:txBody>
      </p:sp>
    </p:spTree>
    <p:extLst>
      <p:ext uri="{BB962C8B-B14F-4D97-AF65-F5344CB8AC3E}">
        <p14:creationId xmlns:p14="http://schemas.microsoft.com/office/powerpoint/2010/main" val="313361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6CC6E-3A39-944D-9519-A11240EE1A5D}" type="slidenum">
              <a:rPr lang="en-US" smtClean="0"/>
              <a:t>8</a:t>
            </a:fld>
            <a:endParaRPr lang="en-US"/>
          </a:p>
        </p:txBody>
      </p:sp>
    </p:spTree>
    <p:extLst>
      <p:ext uri="{BB962C8B-B14F-4D97-AF65-F5344CB8AC3E}">
        <p14:creationId xmlns:p14="http://schemas.microsoft.com/office/powerpoint/2010/main" val="378047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46CFA-9CC0-D949-9150-F58362ACCAD2}" type="slidenum">
              <a:rPr lang="en-US" smtClean="0"/>
              <a:t>12</a:t>
            </a:fld>
            <a:endParaRPr lang="en-US"/>
          </a:p>
        </p:txBody>
      </p:sp>
    </p:spTree>
    <p:extLst>
      <p:ext uri="{BB962C8B-B14F-4D97-AF65-F5344CB8AC3E}">
        <p14:creationId xmlns:p14="http://schemas.microsoft.com/office/powerpoint/2010/main" val="168773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an onion, people are shaped by many layers of culture: national culture, regional culture, organizational</a:t>
            </a:r>
            <a:r>
              <a:rPr lang="en-US" baseline="0" dirty="0" smtClean="0"/>
              <a:t> culture, and many other types of culture (gender, religion, family, etc.).</a:t>
            </a:r>
          </a:p>
          <a:p>
            <a:r>
              <a:rPr lang="en-US" baseline="0" dirty="0" smtClean="0"/>
              <a:t>Often, we may catch ourselves thinking about someone as only one layer, for example, a French person or a woman. We then typically get stuck in divisive language: us and them. When we think of or see only one layer of an individual, we are not seeing that person for the complex individual he or she is and what he or she brings to a situation. We want to be recognized as being complex individuals shaped by a number of layers, and we need to do the same for others.</a:t>
            </a:r>
            <a:endParaRPr lang="en-US" dirty="0"/>
          </a:p>
        </p:txBody>
      </p:sp>
      <p:sp>
        <p:nvSpPr>
          <p:cNvPr id="4" name="Slide Number Placeholder 3"/>
          <p:cNvSpPr>
            <a:spLocks noGrp="1"/>
          </p:cNvSpPr>
          <p:nvPr>
            <p:ph type="sldNum" sz="quarter" idx="10"/>
          </p:nvPr>
        </p:nvSpPr>
        <p:spPr/>
        <p:txBody>
          <a:bodyPr/>
          <a:lstStyle/>
          <a:p>
            <a:fld id="{86646CFA-9CC0-D949-9150-F58362ACCAD2}" type="slidenum">
              <a:rPr lang="en-US" smtClean="0"/>
              <a:t>13</a:t>
            </a:fld>
            <a:endParaRPr lang="en-US"/>
          </a:p>
        </p:txBody>
      </p:sp>
    </p:spTree>
    <p:extLst>
      <p:ext uri="{BB962C8B-B14F-4D97-AF65-F5344CB8AC3E}">
        <p14:creationId xmlns:p14="http://schemas.microsoft.com/office/powerpoint/2010/main" val="177289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think of a culture,</a:t>
            </a:r>
            <a:r>
              <a:rPr lang="en-US" baseline="0" dirty="0" smtClean="0"/>
              <a:t> we often tend to think of the tip of the iceberg elements (food, dress, national symbols such as famous buildings, a nation’s flag, etc.), yet the majority of culture is hidden from view and is represented by deeper elements of culture, such as ideas about what is right and wrong and fundamental beliefs.</a:t>
            </a:r>
          </a:p>
          <a:p>
            <a:r>
              <a:rPr lang="en-US" baseline="0" dirty="0" smtClean="0"/>
              <a:t>The deeper the element of a culture’s iceberg you experience, the harder it is to adapt or shift. We can often adapt more easily to the local customs of dress or food, or adopt another culture's way of doing, such as how to pass out business cards, but when asked to switch how we think about something, or when our worldview is different from someone else’s, it becomes more challenging.</a:t>
            </a:r>
          </a:p>
          <a:p>
            <a:r>
              <a:rPr lang="en-US" baseline="0" dirty="0" smtClean="0"/>
              <a:t>The goal of learning about cultures is to continue to probe the depths of an iceberg to seek to understand the drivers behind the actions and behaviors of another.</a:t>
            </a:r>
            <a:endParaRPr lang="en-US" dirty="0"/>
          </a:p>
        </p:txBody>
      </p:sp>
      <p:sp>
        <p:nvSpPr>
          <p:cNvPr id="4" name="Slide Number Placeholder 3"/>
          <p:cNvSpPr>
            <a:spLocks noGrp="1"/>
          </p:cNvSpPr>
          <p:nvPr>
            <p:ph type="sldNum" sz="quarter" idx="10"/>
          </p:nvPr>
        </p:nvSpPr>
        <p:spPr/>
        <p:txBody>
          <a:bodyPr/>
          <a:lstStyle/>
          <a:p>
            <a:fld id="{86646CFA-9CC0-D949-9150-F58362ACCAD2}" type="slidenum">
              <a:rPr lang="en-US" smtClean="0"/>
              <a:t>14</a:t>
            </a:fld>
            <a:endParaRPr lang="en-US"/>
          </a:p>
        </p:txBody>
      </p:sp>
    </p:spTree>
    <p:extLst>
      <p:ext uri="{BB962C8B-B14F-4D97-AF65-F5344CB8AC3E}">
        <p14:creationId xmlns:p14="http://schemas.microsoft.com/office/powerpoint/2010/main" val="21026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water to a fish, the influence of our own culture is often invisible to us; it is simply what we know and what we depend on for survival.</a:t>
            </a:r>
          </a:p>
          <a:p>
            <a:r>
              <a:rPr lang="en-US" dirty="0" smtClean="0"/>
              <a:t>It</a:t>
            </a:r>
            <a:r>
              <a:rPr lang="en-US" baseline="0" dirty="0" smtClean="0"/>
              <a:t> is not until we become a fish out of water that we may realize our dependency on our own cultural environments or be able to see clearly what the water was that we lived in.</a:t>
            </a:r>
          </a:p>
          <a:p>
            <a:r>
              <a:rPr lang="en-US" baseline="0" dirty="0" smtClean="0"/>
              <a:t>Often the first step in working across cultures is to discover your own ocean and understand your own cultural influences.</a:t>
            </a:r>
            <a:endParaRPr lang="en-US" dirty="0"/>
          </a:p>
        </p:txBody>
      </p:sp>
      <p:sp>
        <p:nvSpPr>
          <p:cNvPr id="4" name="Slide Number Placeholder 3"/>
          <p:cNvSpPr>
            <a:spLocks noGrp="1"/>
          </p:cNvSpPr>
          <p:nvPr>
            <p:ph type="sldNum" sz="quarter" idx="10"/>
          </p:nvPr>
        </p:nvSpPr>
        <p:spPr/>
        <p:txBody>
          <a:bodyPr/>
          <a:lstStyle/>
          <a:p>
            <a:fld id="{86646CFA-9CC0-D949-9150-F58362ACCAD2}" type="slidenum">
              <a:rPr lang="en-US" smtClean="0"/>
              <a:t>15</a:t>
            </a:fld>
            <a:endParaRPr lang="en-US"/>
          </a:p>
        </p:txBody>
      </p:sp>
    </p:spTree>
    <p:extLst>
      <p:ext uri="{BB962C8B-B14F-4D97-AF65-F5344CB8AC3E}">
        <p14:creationId xmlns:p14="http://schemas.microsoft.com/office/powerpoint/2010/main" val="377306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the quote attributed to French-Cuban writer </a:t>
            </a:r>
            <a:r>
              <a:rPr lang="en-US" baseline="0" dirty="0" err="1" smtClean="0"/>
              <a:t>Anais</a:t>
            </a:r>
            <a:r>
              <a:rPr lang="en-US" baseline="0" dirty="0" smtClean="0"/>
              <a:t> Nin: “We don’t see things as they are; we see them as we are.” Not that culture is a system for making meaning of things, and as a result, we all wear cultural lenses or filters when we interpret a situation. This may lead to different concepts about everything, from what makes a good meeting to the role of a teacher or leader.</a:t>
            </a:r>
          </a:p>
          <a:p>
            <a:r>
              <a:rPr lang="en-US" baseline="0" dirty="0" smtClean="0"/>
              <a:t>Highlight that the goal of working across cultures is to recognize our own lenses or cultural filter we are wearing in any situation and learn to put on the lenses of someone from a different cultural background.</a:t>
            </a:r>
            <a:endParaRPr lang="en-US" dirty="0"/>
          </a:p>
        </p:txBody>
      </p:sp>
      <p:sp>
        <p:nvSpPr>
          <p:cNvPr id="4" name="Slide Number Placeholder 3"/>
          <p:cNvSpPr>
            <a:spLocks noGrp="1"/>
          </p:cNvSpPr>
          <p:nvPr>
            <p:ph type="sldNum" sz="quarter" idx="10"/>
          </p:nvPr>
        </p:nvSpPr>
        <p:spPr/>
        <p:txBody>
          <a:bodyPr/>
          <a:lstStyle/>
          <a:p>
            <a:fld id="{86646CFA-9CC0-D949-9150-F58362ACCAD2}" type="slidenum">
              <a:rPr lang="en-US" smtClean="0"/>
              <a:t>16</a:t>
            </a:fld>
            <a:endParaRPr lang="en-US"/>
          </a:p>
        </p:txBody>
      </p:sp>
    </p:spTree>
    <p:extLst>
      <p:ext uri="{BB962C8B-B14F-4D97-AF65-F5344CB8AC3E}">
        <p14:creationId xmlns:p14="http://schemas.microsoft.com/office/powerpoint/2010/main" val="171474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a:t>
            </a:r>
            <a:r>
              <a:rPr lang="en-US" baseline="0" dirty="0" smtClean="0"/>
              <a:t> like a house, is a refuge and a place of comfort. When interacting across cultures, it is important people understand there will be some discomfort in moving beyond the house.</a:t>
            </a:r>
          </a:p>
          <a:p>
            <a:r>
              <a:rPr lang="en-US" baseline="0" dirty="0" smtClean="0"/>
              <a:t>Clear boundaries delineate the inside of the house from the rest of the world. Likewise, culture often determines who is part of our group (the IN group) and who is not part of our group and not like us (the OUT group). This is one of the realities of the human experience. In crossing cultures, it is important to pay attention to how we respond to those who are not like us.</a:t>
            </a:r>
            <a:endParaRPr lang="en-US" dirty="0"/>
          </a:p>
        </p:txBody>
      </p:sp>
      <p:sp>
        <p:nvSpPr>
          <p:cNvPr id="4" name="Slide Number Placeholder 3"/>
          <p:cNvSpPr>
            <a:spLocks noGrp="1"/>
          </p:cNvSpPr>
          <p:nvPr>
            <p:ph type="sldNum" sz="quarter" idx="10"/>
          </p:nvPr>
        </p:nvSpPr>
        <p:spPr/>
        <p:txBody>
          <a:bodyPr/>
          <a:lstStyle/>
          <a:p>
            <a:fld id="{86646CFA-9CC0-D949-9150-F58362ACCAD2}" type="slidenum">
              <a:rPr lang="en-US" smtClean="0"/>
              <a:t>17</a:t>
            </a:fld>
            <a:endParaRPr lang="en-US"/>
          </a:p>
        </p:txBody>
      </p:sp>
    </p:spTree>
    <p:extLst>
      <p:ext uri="{BB962C8B-B14F-4D97-AF65-F5344CB8AC3E}">
        <p14:creationId xmlns:p14="http://schemas.microsoft.com/office/powerpoint/2010/main" val="165944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0730" y="2130563"/>
            <a:ext cx="7201194"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30798" y="3886200"/>
            <a:ext cx="72011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2090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5" name="Footer Placeholder 4"/>
          <p:cNvSpPr>
            <a:spLocks noGrp="1"/>
          </p:cNvSpPr>
          <p:nvPr>
            <p:ph type="ftr" sz="quarter" idx="11"/>
          </p:nvPr>
        </p:nvSpPr>
        <p:spPr>
          <a:xfrm>
            <a:off x="3124200" y="635648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138233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7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5" name="Footer Placeholder 4"/>
          <p:cNvSpPr>
            <a:spLocks noGrp="1"/>
          </p:cNvSpPr>
          <p:nvPr>
            <p:ph type="ftr" sz="quarter" idx="11"/>
          </p:nvPr>
        </p:nvSpPr>
        <p:spPr>
          <a:xfrm>
            <a:off x="3124200" y="635648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160908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0251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53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56071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230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9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7535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86037"/>
            <a:ext cx="5486400" cy="3241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187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508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5" name="Footer Placeholder 4"/>
          <p:cNvSpPr>
            <a:spLocks noGrp="1"/>
          </p:cNvSpPr>
          <p:nvPr>
            <p:ph type="ftr" sz="quarter" idx="11"/>
          </p:nvPr>
        </p:nvSpPr>
        <p:spPr>
          <a:xfrm>
            <a:off x="3124200" y="635648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1345277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3202"/>
            <a:ext cx="2057400" cy="4652963"/>
          </a:xfrm>
        </p:spPr>
        <p:txBody>
          <a:bodyPr vert="eaVert"/>
          <a:lstStyle>
            <a:lvl1pPr>
              <a:defRPr>
                <a:solidFill>
                  <a:srgbClr val="D1222A"/>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473202"/>
            <a:ext cx="6019800" cy="46529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720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488"/>
            <a:ext cx="2133600" cy="365125"/>
          </a:xfrm>
          <a:prstGeom prst="rect">
            <a:avLst/>
          </a:prstGeom>
        </p:spPr>
        <p:txBody>
          <a:bodyPr/>
          <a:lstStyle>
            <a:lvl1pPr>
              <a:defRPr/>
            </a:lvl1pPr>
          </a:lstStyle>
          <a:p>
            <a:pPr>
              <a:defRPr/>
            </a:pPr>
            <a:fld id="{41FED177-20D0-A84F-973C-AD8B69DC8923}" type="datetime1">
              <a:rPr lang="en-US" altLang="en-US"/>
              <a:pPr>
                <a:defRPr/>
              </a:pPr>
              <a:t>5/22/2018</a:t>
            </a:fld>
            <a:endParaRPr lang="en-US" altLang="en-US"/>
          </a:p>
        </p:txBody>
      </p:sp>
      <p:sp>
        <p:nvSpPr>
          <p:cNvPr id="3" name="Footer Placeholder 4"/>
          <p:cNvSpPr>
            <a:spLocks noGrp="1"/>
          </p:cNvSpPr>
          <p:nvPr>
            <p:ph type="ftr" sz="quarter" idx="11"/>
          </p:nvPr>
        </p:nvSpPr>
        <p:spPr>
          <a:xfrm>
            <a:off x="3124200" y="6356488"/>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488"/>
            <a:ext cx="2133600" cy="365125"/>
          </a:xfrm>
          <a:prstGeom prst="rect">
            <a:avLst/>
          </a:prstGeom>
        </p:spPr>
        <p:txBody>
          <a:bodyPr/>
          <a:lstStyle>
            <a:lvl1pPr>
              <a:defRPr/>
            </a:lvl1pPr>
          </a:lstStyle>
          <a:p>
            <a:fld id="{74CCFA3B-CBC6-C643-85A2-0D783918A4AF}" type="slidenum">
              <a:rPr lang="en-US" altLang="en-US"/>
              <a:pPr/>
              <a:t>‹#›</a:t>
            </a:fld>
            <a:endParaRPr lang="en-US" altLang="en-US"/>
          </a:p>
        </p:txBody>
      </p:sp>
    </p:spTree>
    <p:extLst>
      <p:ext uri="{BB962C8B-B14F-4D97-AF65-F5344CB8AC3E}">
        <p14:creationId xmlns:p14="http://schemas.microsoft.com/office/powerpoint/2010/main" val="1656025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2130563"/>
            <a:ext cx="75819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133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13641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88"/>
            <a:ext cx="2133600" cy="365125"/>
          </a:xfrm>
          <a:prstGeom prst="rect">
            <a:avLst/>
          </a:prstGeom>
        </p:spPr>
        <p:txBody>
          <a:bodyPr/>
          <a:lstStyle/>
          <a:p>
            <a:fld id="{CF9A37B4-7E48-F54C-B668-20A5F1F49973}" type="datetimeFigureOut">
              <a:rPr lang="en-US" smtClean="0"/>
              <a:t>5/22/2018</a:t>
            </a:fld>
            <a:endParaRPr lang="en-US"/>
          </a:p>
        </p:txBody>
      </p:sp>
      <p:sp>
        <p:nvSpPr>
          <p:cNvPr id="5" name="Footer Placeholder 4"/>
          <p:cNvSpPr>
            <a:spLocks noGrp="1"/>
          </p:cNvSpPr>
          <p:nvPr>
            <p:ph type="ftr" sz="quarter" idx="11"/>
          </p:nvPr>
        </p:nvSpPr>
        <p:spPr>
          <a:xfrm>
            <a:off x="3124200" y="635648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488"/>
            <a:ext cx="2133600" cy="365125"/>
          </a:xfrm>
          <a:prstGeom prst="rect">
            <a:avLst/>
          </a:prstGeom>
        </p:spPr>
        <p:txBody>
          <a:bodyPr/>
          <a:lstStyle/>
          <a:p>
            <a:fld id="{64AE3453-4F6C-284B-9A8A-FB08C45EBF65}" type="slidenum">
              <a:rPr lang="en-US" smtClean="0"/>
              <a:t>‹#›</a:t>
            </a:fld>
            <a:endParaRPr lang="en-US"/>
          </a:p>
        </p:txBody>
      </p:sp>
    </p:spTree>
    <p:extLst>
      <p:ext uri="{BB962C8B-B14F-4D97-AF65-F5344CB8AC3E}">
        <p14:creationId xmlns:p14="http://schemas.microsoft.com/office/powerpoint/2010/main" val="2631392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0999" y="4407038"/>
            <a:ext cx="6843714"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651068" y="2906713"/>
            <a:ext cx="6843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2750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6"/>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6"/>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1107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35113"/>
            <a:ext cx="33401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174875"/>
            <a:ext cx="33401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19700" y="1535113"/>
            <a:ext cx="34671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19700" y="2174875"/>
            <a:ext cx="34671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784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5235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850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70850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70850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6140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2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5" name="Footer Placeholder 4"/>
          <p:cNvSpPr>
            <a:spLocks noGrp="1"/>
          </p:cNvSpPr>
          <p:nvPr>
            <p:ph type="ftr" sz="quarter" idx="11"/>
          </p:nvPr>
        </p:nvSpPr>
        <p:spPr>
          <a:xfrm>
            <a:off x="3124200" y="635648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3690071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274776"/>
            <a:ext cx="4800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9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6" name="Footer Placeholder 5"/>
          <p:cNvSpPr>
            <a:spLocks noGrp="1"/>
          </p:cNvSpPr>
          <p:nvPr>
            <p:ph type="ftr" sz="quarter" idx="11"/>
          </p:nvPr>
        </p:nvSpPr>
        <p:spPr>
          <a:xfrm>
            <a:off x="3124200" y="635648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141775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8" name="Footer Placeholder 7"/>
          <p:cNvSpPr>
            <a:spLocks noGrp="1"/>
          </p:cNvSpPr>
          <p:nvPr>
            <p:ph type="ftr" sz="quarter" idx="11"/>
          </p:nvPr>
        </p:nvSpPr>
        <p:spPr>
          <a:xfrm>
            <a:off x="3124200" y="635648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117408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4" name="Footer Placeholder 3"/>
          <p:cNvSpPr>
            <a:spLocks noGrp="1"/>
          </p:cNvSpPr>
          <p:nvPr>
            <p:ph type="ftr" sz="quarter" idx="11"/>
          </p:nvPr>
        </p:nvSpPr>
        <p:spPr>
          <a:xfrm>
            <a:off x="3124200" y="635648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365715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3" name="Footer Placeholder 2"/>
          <p:cNvSpPr>
            <a:spLocks noGrp="1"/>
          </p:cNvSpPr>
          <p:nvPr>
            <p:ph type="ftr" sz="quarter" idx="11"/>
          </p:nvPr>
        </p:nvSpPr>
        <p:spPr>
          <a:xfrm>
            <a:off x="3124200" y="635648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412729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6" name="Footer Placeholder 5"/>
          <p:cNvSpPr>
            <a:spLocks noGrp="1"/>
          </p:cNvSpPr>
          <p:nvPr>
            <p:ph type="ftr" sz="quarter" idx="11"/>
          </p:nvPr>
        </p:nvSpPr>
        <p:spPr>
          <a:xfrm>
            <a:off x="3124200" y="635648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26767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488"/>
            <a:ext cx="2133600" cy="365125"/>
          </a:xfrm>
          <a:prstGeom prst="rect">
            <a:avLst/>
          </a:prstGeom>
        </p:spPr>
        <p:txBody>
          <a:bodyPr/>
          <a:lstStyle/>
          <a:p>
            <a:fld id="{4BA50941-DFDF-904B-AE13-A2B697E9AF25}" type="datetimeFigureOut">
              <a:rPr lang="en-US" smtClean="0"/>
              <a:t>5/22/2018</a:t>
            </a:fld>
            <a:endParaRPr lang="en-US"/>
          </a:p>
        </p:txBody>
      </p:sp>
      <p:sp>
        <p:nvSpPr>
          <p:cNvPr id="6" name="Footer Placeholder 5"/>
          <p:cNvSpPr>
            <a:spLocks noGrp="1"/>
          </p:cNvSpPr>
          <p:nvPr>
            <p:ph type="ftr" sz="quarter" idx="11"/>
          </p:nvPr>
        </p:nvSpPr>
        <p:spPr>
          <a:xfrm>
            <a:off x="3124200" y="635648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488"/>
            <a:ext cx="2133600" cy="365125"/>
          </a:xfrm>
          <a:prstGeom prst="rect">
            <a:avLst/>
          </a:prstGeom>
        </p:spPr>
        <p:txBody>
          <a:bodyPr/>
          <a:lstStyle/>
          <a:p>
            <a:fld id="{3A651217-1439-7F4F-9568-B25FFD444EEA}" type="slidenum">
              <a:rPr lang="en-US" smtClean="0"/>
              <a:t>‹#›</a:t>
            </a:fld>
            <a:endParaRPr lang="en-US"/>
          </a:p>
        </p:txBody>
      </p:sp>
    </p:spTree>
    <p:extLst>
      <p:ext uri="{BB962C8B-B14F-4D97-AF65-F5344CB8AC3E}">
        <p14:creationId xmlns:p14="http://schemas.microsoft.com/office/powerpoint/2010/main" val="189442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0850" y="274638"/>
            <a:ext cx="718595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19356" y="1600200"/>
            <a:ext cx="6767444" cy="47635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9444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Univers LT Std 55"/>
          <a:ea typeface="+mj-ea"/>
          <a:cs typeface="Univers LT Std 55"/>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Univers LT Std 45 Light"/>
          <a:ea typeface="+mn-ea"/>
          <a:cs typeface="Univers LT Std 45 Light"/>
        </a:defRPr>
      </a:lvl1pPr>
      <a:lvl2pPr marL="742950" indent="-285750" algn="l" defTabSz="457200" rtl="0" eaLnBrk="1" latinLnBrk="0" hangingPunct="1">
        <a:spcBef>
          <a:spcPct val="20000"/>
        </a:spcBef>
        <a:buFont typeface="Arial"/>
        <a:buChar char="–"/>
        <a:defRPr sz="2800" b="0" i="0" kern="1200">
          <a:solidFill>
            <a:schemeClr val="tx1"/>
          </a:solidFill>
          <a:latin typeface="Univers LT Std 45 Light"/>
          <a:ea typeface="+mn-ea"/>
          <a:cs typeface="Univers LT Std 45 Light"/>
        </a:defRPr>
      </a:lvl2pPr>
      <a:lvl3pPr marL="1143000" indent="-228600" algn="l" defTabSz="457200" rtl="0" eaLnBrk="1" latinLnBrk="0" hangingPunct="1">
        <a:spcBef>
          <a:spcPct val="20000"/>
        </a:spcBef>
        <a:buFont typeface="Arial"/>
        <a:buChar char="•"/>
        <a:defRPr sz="2400" b="0" i="0" kern="1200">
          <a:solidFill>
            <a:schemeClr val="tx1"/>
          </a:solidFill>
          <a:latin typeface="Univers LT Std 45 Light"/>
          <a:ea typeface="+mn-ea"/>
          <a:cs typeface="Univers LT Std 45 Light"/>
        </a:defRPr>
      </a:lvl3pPr>
      <a:lvl4pPr marL="1600200" indent="-228600" algn="l" defTabSz="457200" rtl="0" eaLnBrk="1" latinLnBrk="0" hangingPunct="1">
        <a:spcBef>
          <a:spcPct val="20000"/>
        </a:spcBef>
        <a:buFont typeface="Arial"/>
        <a:buChar char="–"/>
        <a:defRPr sz="2000" b="0" i="0" kern="1200">
          <a:solidFill>
            <a:schemeClr val="tx1"/>
          </a:solidFill>
          <a:latin typeface="Univers LT Std 45 Light"/>
          <a:ea typeface="+mn-ea"/>
          <a:cs typeface="Univers LT Std 45 Light"/>
        </a:defRPr>
      </a:lvl4pPr>
      <a:lvl5pPr marL="2057400" indent="-228600" algn="l" defTabSz="457200" rtl="0" eaLnBrk="1" latinLnBrk="0" hangingPunct="1">
        <a:spcBef>
          <a:spcPct val="20000"/>
        </a:spcBef>
        <a:buFont typeface="Arial"/>
        <a:buChar char="»"/>
        <a:defRPr sz="2000" b="0" i="0" kern="1200">
          <a:solidFill>
            <a:schemeClr val="tx1"/>
          </a:solidFill>
          <a:latin typeface="Univers LT Std 45 Light"/>
          <a:ea typeface="+mn-ea"/>
          <a:cs typeface="Univers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3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5690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1" r:id="rId7"/>
    <p:sldLayoutId id="2147483682" r:id="rId8"/>
    <p:sldLayoutId id="2147483683" r:id="rId9"/>
    <p:sldLayoutId id="2147483684" r:id="rId10"/>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D1222A"/>
        </a:buClr>
        <a:buFont typeface="Arial"/>
        <a:buChar char="•"/>
        <a:defRPr sz="3200" b="0" i="0" kern="1200">
          <a:solidFill>
            <a:schemeClr val="tx1"/>
          </a:solidFill>
          <a:latin typeface="Univers LT Std 55"/>
          <a:ea typeface="+mn-ea"/>
          <a:cs typeface="Univers LT Std 55"/>
        </a:defRPr>
      </a:lvl1pPr>
      <a:lvl2pPr marL="742950" indent="-285750" algn="l" defTabSz="457200" rtl="0" eaLnBrk="1" latinLnBrk="0" hangingPunct="1">
        <a:spcBef>
          <a:spcPct val="20000"/>
        </a:spcBef>
        <a:buClr>
          <a:srgbClr val="D1222A"/>
        </a:buClr>
        <a:buFont typeface="Arial"/>
        <a:buChar char="–"/>
        <a:defRPr sz="2800" b="0" i="0" kern="1200">
          <a:solidFill>
            <a:schemeClr val="tx1"/>
          </a:solidFill>
          <a:latin typeface="Univers LT Std 55"/>
          <a:ea typeface="+mn-ea"/>
          <a:cs typeface="Univers LT Std 55"/>
        </a:defRPr>
      </a:lvl2pPr>
      <a:lvl3pPr marL="1143000" indent="-228600" algn="l" defTabSz="457200" rtl="0" eaLnBrk="1" latinLnBrk="0" hangingPunct="1">
        <a:spcBef>
          <a:spcPct val="20000"/>
        </a:spcBef>
        <a:buClr>
          <a:srgbClr val="D1222A"/>
        </a:buClr>
        <a:buFont typeface="Arial"/>
        <a:buChar char="•"/>
        <a:defRPr sz="2400" b="0" i="0" kern="1200">
          <a:solidFill>
            <a:schemeClr val="tx1"/>
          </a:solidFill>
          <a:latin typeface="Univers LT Std 55"/>
          <a:ea typeface="+mn-ea"/>
          <a:cs typeface="Univers LT Std 55"/>
        </a:defRPr>
      </a:lvl3pPr>
      <a:lvl4pPr marL="1600200" indent="-228600" algn="l" defTabSz="457200" rtl="0" eaLnBrk="1" latinLnBrk="0" hangingPunct="1">
        <a:spcBef>
          <a:spcPct val="20000"/>
        </a:spcBef>
        <a:buClr>
          <a:srgbClr val="D1222A"/>
        </a:buClr>
        <a:buFont typeface="Arial"/>
        <a:buChar char="–"/>
        <a:defRPr sz="2000" b="0" i="0" kern="1200">
          <a:solidFill>
            <a:schemeClr val="tx1"/>
          </a:solidFill>
          <a:latin typeface="Univers LT Std 55"/>
          <a:ea typeface="+mn-ea"/>
          <a:cs typeface="Univers LT Std 55"/>
        </a:defRPr>
      </a:lvl4pPr>
      <a:lvl5pPr marL="2057400" indent="-228600" algn="l" defTabSz="457200" rtl="0" eaLnBrk="1" latinLnBrk="0" hangingPunct="1">
        <a:spcBef>
          <a:spcPct val="20000"/>
        </a:spcBef>
        <a:buClr>
          <a:srgbClr val="D1222A"/>
        </a:buClr>
        <a:buFont typeface="Arial"/>
        <a:buChar char="»"/>
        <a:defRPr sz="2000" b="0" i="0" kern="1200">
          <a:solidFill>
            <a:schemeClr val="tx1"/>
          </a:solidFill>
          <a:latin typeface="Univers LT Std 55"/>
          <a:ea typeface="+mn-ea"/>
          <a:cs typeface="Univers LT Std 55"/>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0200" y="1600206"/>
            <a:ext cx="7086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6719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 id="2147483671" r:id="rId9"/>
  </p:sldLayoutIdLst>
  <p:txStyles>
    <p:titleStyle>
      <a:lvl1pPr algn="ctr" defTabSz="457200" rtl="0" eaLnBrk="1" latinLnBrk="0" hangingPunct="1">
        <a:spcBef>
          <a:spcPct val="0"/>
        </a:spcBef>
        <a:buNone/>
        <a:defRPr sz="3600" b="0" i="0" kern="1200">
          <a:solidFill>
            <a:srgbClr val="D1222A"/>
          </a:solidFill>
          <a:latin typeface="Univers LT Std 55"/>
          <a:ea typeface="+mj-ea"/>
          <a:cs typeface="Univers LT Std 55"/>
        </a:defRPr>
      </a:lvl1pPr>
    </p:titleStyle>
    <p:bodyStyle>
      <a:lvl1pPr marL="342900" indent="-342900" algn="l" defTabSz="457200" rtl="0" eaLnBrk="1" latinLnBrk="0" hangingPunct="1">
        <a:spcBef>
          <a:spcPct val="20000"/>
        </a:spcBef>
        <a:buClr>
          <a:srgbClr val="D1222A"/>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D1222A"/>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D1222A"/>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D1222A"/>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D1222A"/>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Who Are We? Why Are We Here?</a:t>
            </a:r>
            <a:endParaRPr lang="en-US" sz="4000" dirty="0"/>
          </a:p>
        </p:txBody>
      </p:sp>
      <p:sp>
        <p:nvSpPr>
          <p:cNvPr id="3" name="Content Placeholder 2"/>
          <p:cNvSpPr>
            <a:spLocks noGrp="1"/>
          </p:cNvSpPr>
          <p:nvPr>
            <p:ph idx="1"/>
          </p:nvPr>
        </p:nvSpPr>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mn-lt"/>
                <a:ea typeface="Times New Roman" charset="0"/>
                <a:cs typeface="Times New Roman" charset="0"/>
              </a:rPr>
              <a:t>Dr. Hiller A. Spires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charset="0"/>
                <a:cs typeface="Times New Roman" charset="0"/>
              </a:rPr>
              <a:t>Distinguished Graduate Professor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charset="0"/>
                <a:cs typeface="Times New Roman" charset="0"/>
              </a:rPr>
              <a:t>North Carolina State University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smtClean="0">
              <a:latin typeface="+mn-lt"/>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n-lt"/>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smtClean="0">
                <a:latin typeface="+mn-lt"/>
                <a:ea typeface="Times New Roman" charset="0"/>
                <a:cs typeface="Times New Roman" charset="0"/>
              </a:rPr>
              <a:t>May 28, 2018</a:t>
            </a:r>
            <a:endParaRPr lang="en-US" sz="2400" dirty="0">
              <a:latin typeface="+mn-lt"/>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4" y="1600206"/>
            <a:ext cx="8829675" cy="1859955"/>
          </a:xfrm>
          <a:prstGeom prst="rect">
            <a:avLst/>
          </a:prstGeom>
        </p:spPr>
      </p:pic>
    </p:spTree>
    <p:extLst>
      <p:ext uri="{BB962C8B-B14F-4D97-AF65-F5344CB8AC3E}">
        <p14:creationId xmlns:p14="http://schemas.microsoft.com/office/powerpoint/2010/main" val="3345500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Monday Agenda </a:t>
            </a:r>
            <a:endParaRPr lang="en-US" sz="4000" dirty="0"/>
          </a:p>
        </p:txBody>
      </p:sp>
      <p:sp>
        <p:nvSpPr>
          <p:cNvPr id="3" name="Content Placeholder 2"/>
          <p:cNvSpPr>
            <a:spLocks noGrp="1"/>
          </p:cNvSpPr>
          <p:nvPr>
            <p:ph idx="1"/>
          </p:nvPr>
        </p:nvSpPr>
        <p:spPr>
          <a:xfrm>
            <a:off x="352425" y="1457326"/>
            <a:ext cx="8648700" cy="4668844"/>
          </a:xfrm>
        </p:spPr>
        <p:txBody>
          <a:bodyPr>
            <a:noAutofit/>
          </a:bodyPr>
          <a:lstStyle/>
          <a:p>
            <a:r>
              <a:rPr lang="en-US" sz="2600" dirty="0" smtClean="0">
                <a:latin typeface="+mn-lt"/>
              </a:rPr>
              <a:t>9:15 – 9:45</a:t>
            </a:r>
          </a:p>
          <a:p>
            <a:pPr lvl="1"/>
            <a:r>
              <a:rPr lang="en-US" sz="2600" dirty="0" smtClean="0">
                <a:latin typeface="+mn-lt"/>
              </a:rPr>
              <a:t>Beginning with the End in Mind </a:t>
            </a:r>
          </a:p>
          <a:p>
            <a:pPr lvl="1"/>
            <a:r>
              <a:rPr lang="en-US" sz="2600" dirty="0" smtClean="0">
                <a:latin typeface="+mn-lt"/>
              </a:rPr>
              <a:t>Team building Activity </a:t>
            </a:r>
          </a:p>
          <a:p>
            <a:r>
              <a:rPr lang="en-US" sz="2600" dirty="0" smtClean="0">
                <a:latin typeface="+mn-lt"/>
              </a:rPr>
              <a:t>9:45 – 10:00  </a:t>
            </a:r>
          </a:p>
          <a:p>
            <a:pPr lvl="1"/>
            <a:r>
              <a:rPr lang="en-US" sz="2600" dirty="0" smtClean="0">
                <a:latin typeface="+mn-lt"/>
              </a:rPr>
              <a:t>Review Claims &amp; Evidences </a:t>
            </a:r>
          </a:p>
          <a:p>
            <a:r>
              <a:rPr lang="en-US" sz="2600" dirty="0" smtClean="0">
                <a:latin typeface="+mn-lt"/>
              </a:rPr>
              <a:t>10:00 – 11:00 </a:t>
            </a:r>
          </a:p>
          <a:p>
            <a:pPr lvl="1"/>
            <a:r>
              <a:rPr lang="en-US" sz="2600" dirty="0" smtClean="0">
                <a:latin typeface="+mn-lt"/>
              </a:rPr>
              <a:t>PSA video creation (Video Length 1-2 minutes)</a:t>
            </a:r>
          </a:p>
          <a:p>
            <a:r>
              <a:rPr lang="en-US" sz="2600" dirty="0" smtClean="0">
                <a:latin typeface="+mn-lt"/>
              </a:rPr>
              <a:t>11:00 – 12:00 </a:t>
            </a:r>
          </a:p>
          <a:p>
            <a:pPr lvl="1"/>
            <a:r>
              <a:rPr lang="en-US" sz="2600" dirty="0" smtClean="0">
                <a:latin typeface="+mn-lt"/>
              </a:rPr>
              <a:t>External Expert Review </a:t>
            </a:r>
          </a:p>
          <a:p>
            <a:pPr lvl="1"/>
            <a:r>
              <a:rPr lang="en-US" sz="2600" dirty="0" smtClean="0">
                <a:latin typeface="+mn-lt"/>
              </a:rPr>
              <a:t>Edit and Revise PSA - Based on Feedback </a:t>
            </a:r>
          </a:p>
          <a:p>
            <a:r>
              <a:rPr lang="en-US" sz="2600" dirty="0" smtClean="0">
                <a:latin typeface="+mn-lt"/>
              </a:rPr>
              <a:t>12:00 – 1:00 Lunch in Cafe</a:t>
            </a:r>
          </a:p>
        </p:txBody>
      </p:sp>
    </p:spTree>
    <p:extLst>
      <p:ext uri="{BB962C8B-B14F-4D97-AF65-F5344CB8AC3E}">
        <p14:creationId xmlns:p14="http://schemas.microsoft.com/office/powerpoint/2010/main" val="1865317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Beginning With </a:t>
            </a:r>
            <a:r>
              <a:rPr lang="en-US" sz="4000" dirty="0"/>
              <a:t>T</a:t>
            </a:r>
            <a:r>
              <a:rPr lang="en-US" sz="4000" dirty="0" smtClean="0"/>
              <a:t>he End In Mind</a:t>
            </a:r>
            <a:endParaRPr lang="en-US" sz="4000" dirty="0"/>
          </a:p>
        </p:txBody>
      </p:sp>
      <p:sp>
        <p:nvSpPr>
          <p:cNvPr id="3" name="Content Placeholder 2"/>
          <p:cNvSpPr>
            <a:spLocks noGrp="1"/>
          </p:cNvSpPr>
          <p:nvPr>
            <p:ph idx="1"/>
          </p:nvPr>
        </p:nvSpPr>
        <p:spPr>
          <a:xfrm>
            <a:off x="352425" y="1457326"/>
            <a:ext cx="5610225" cy="5057774"/>
          </a:xfrm>
        </p:spPr>
        <p:txBody>
          <a:bodyPr>
            <a:noAutofit/>
          </a:bodyPr>
          <a:lstStyle/>
          <a:p>
            <a:r>
              <a:rPr lang="en-US" dirty="0" smtClean="0">
                <a:latin typeface="+mn-lt"/>
              </a:rPr>
              <a:t>PBI Global Student Summit Showcase on Wednesday</a:t>
            </a:r>
          </a:p>
          <a:p>
            <a:pPr lvl="1"/>
            <a:r>
              <a:rPr lang="en-US" dirty="0" smtClean="0">
                <a:latin typeface="+mn-lt"/>
              </a:rPr>
              <a:t>10 Minute Team Presentations</a:t>
            </a:r>
          </a:p>
          <a:p>
            <a:pPr lvl="1"/>
            <a:r>
              <a:rPr lang="en-US" dirty="0" smtClean="0">
                <a:latin typeface="+mn-lt"/>
              </a:rPr>
              <a:t>30 Minute Gallery Walk </a:t>
            </a:r>
          </a:p>
          <a:p>
            <a:pPr marL="514350" indent="-457200"/>
            <a:r>
              <a:rPr lang="en-US" dirty="0" smtClean="0">
                <a:latin typeface="+mn-lt"/>
              </a:rPr>
              <a:t>Remember to:</a:t>
            </a:r>
          </a:p>
          <a:p>
            <a:pPr marL="914400" lvl="1" indent="-457200"/>
            <a:r>
              <a:rPr lang="en-US" dirty="0" smtClean="0">
                <a:latin typeface="+mn-lt"/>
              </a:rPr>
              <a:t>Do your best work</a:t>
            </a:r>
          </a:p>
          <a:p>
            <a:pPr marL="914400" lvl="1" indent="-457200"/>
            <a:r>
              <a:rPr lang="en-US" dirty="0" smtClean="0">
                <a:latin typeface="+mn-lt"/>
              </a:rPr>
              <a:t>Be respectful as you collaborate</a:t>
            </a:r>
          </a:p>
          <a:p>
            <a:pPr marL="914400" lvl="1" indent="-457200"/>
            <a:r>
              <a:rPr lang="en-US" dirty="0" smtClean="0">
                <a:latin typeface="+mn-lt"/>
              </a:rPr>
              <a:t>Listen and act as a team</a:t>
            </a:r>
            <a:endParaRPr lang="en-US" sz="3200" dirty="0" smtClean="0">
              <a:latin typeface="+mn-lt"/>
            </a:endParaRPr>
          </a:p>
          <a:p>
            <a:pPr marL="457200" lvl="1" indent="0">
              <a:buNone/>
            </a:pPr>
            <a:endParaRPr lang="en-US" sz="2200" dirty="0" smtClean="0">
              <a:latin typeface="+mn-lt"/>
            </a:endParaRPr>
          </a:p>
          <a:p>
            <a:pPr lvl="1"/>
            <a:endParaRPr lang="en-US" sz="2200" dirty="0" smtClean="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416" y="2343150"/>
            <a:ext cx="3380759" cy="289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903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Cultural Analogies </a:t>
            </a:r>
            <a:endParaRPr lang="en-US" dirty="0"/>
          </a:p>
        </p:txBody>
      </p:sp>
      <p:sp>
        <p:nvSpPr>
          <p:cNvPr id="3" name="TextBox 2"/>
          <p:cNvSpPr txBox="1"/>
          <p:nvPr/>
        </p:nvSpPr>
        <p:spPr>
          <a:xfrm>
            <a:off x="160394" y="1370757"/>
            <a:ext cx="8846255" cy="5170645"/>
          </a:xfrm>
          <a:prstGeom prst="rect">
            <a:avLst/>
          </a:prstGeom>
          <a:noFill/>
        </p:spPr>
        <p:txBody>
          <a:bodyPr wrap="square" rtlCol="0">
            <a:spAutoFit/>
          </a:bodyPr>
          <a:lstStyle/>
          <a:p>
            <a:pPr marL="342900" indent="-342900">
              <a:buFont typeface="Arial"/>
              <a:buChar char="•"/>
            </a:pPr>
            <a:r>
              <a:rPr lang="en-US" sz="2200" dirty="0" smtClean="0"/>
              <a:t>6 Images</a:t>
            </a:r>
          </a:p>
          <a:p>
            <a:pPr marL="342900" indent="-342900">
              <a:buFont typeface="Arial"/>
              <a:buChar char="•"/>
            </a:pPr>
            <a:r>
              <a:rPr lang="en-US" sz="2200" dirty="0" smtClean="0"/>
              <a:t>Two Minutes</a:t>
            </a:r>
          </a:p>
          <a:p>
            <a:pPr marL="342900" indent="-342900">
              <a:buFont typeface="Arial"/>
              <a:buChar char="•"/>
            </a:pPr>
            <a:r>
              <a:rPr lang="en-US" sz="2200" dirty="0" smtClean="0"/>
              <a:t>Discussion Questions:</a:t>
            </a:r>
          </a:p>
          <a:p>
            <a:pPr marL="800100" lvl="1" indent="-342900">
              <a:buFont typeface="Courier New"/>
              <a:buChar char="o"/>
            </a:pPr>
            <a:r>
              <a:rPr lang="en-US" sz="2200" dirty="0" smtClean="0"/>
              <a:t>What is the similarity between the object in front of you and culture?</a:t>
            </a:r>
          </a:p>
          <a:p>
            <a:pPr marL="800100" lvl="1" indent="-342900">
              <a:buFont typeface="Courier New"/>
              <a:buChar char="o"/>
            </a:pPr>
            <a:r>
              <a:rPr lang="en-US" sz="2200" dirty="0" smtClean="0"/>
              <a:t>What insight does this give you about how to work effectively across cultures?</a:t>
            </a:r>
            <a:endParaRPr lang="en-US" sz="2200" dirty="0"/>
          </a:p>
          <a:p>
            <a:pPr marL="342900" indent="-342900">
              <a:buFont typeface="Arial"/>
              <a:buChar char="•"/>
            </a:pPr>
            <a:r>
              <a:rPr lang="en-US" sz="2200" dirty="0" smtClean="0"/>
              <a:t>Debrief</a:t>
            </a:r>
          </a:p>
          <a:p>
            <a:pPr marL="800100" lvl="1" indent="-342900">
              <a:buFont typeface="Courier New"/>
              <a:buChar char="o"/>
            </a:pPr>
            <a:r>
              <a:rPr lang="en-US" sz="2200" dirty="0" smtClean="0"/>
              <a:t>Each group presents a summary of their discussion</a:t>
            </a:r>
          </a:p>
          <a:p>
            <a:pPr marL="1257300" lvl="2" indent="-342900">
              <a:buFont typeface="Wingdings" charset="2"/>
              <a:buChar char="v"/>
            </a:pPr>
            <a:r>
              <a:rPr lang="en-US" sz="2200" dirty="0" smtClean="0"/>
              <a:t>Who are you?</a:t>
            </a:r>
          </a:p>
          <a:p>
            <a:pPr marL="1257300" lvl="2" indent="-342900">
              <a:buFont typeface="Wingdings" charset="2"/>
              <a:buChar char="v"/>
            </a:pPr>
            <a:r>
              <a:rPr lang="en-US" sz="2200" dirty="0" smtClean="0"/>
              <a:t>What is your image?</a:t>
            </a:r>
          </a:p>
          <a:p>
            <a:pPr marL="1257300" lvl="2" indent="-342900">
              <a:buFont typeface="Wingdings" charset="2"/>
              <a:buChar char="v"/>
            </a:pPr>
            <a:r>
              <a:rPr lang="en-US" sz="2200" dirty="0" smtClean="0"/>
              <a:t>What did your group say in response to the 2 discussion questions?</a:t>
            </a:r>
          </a:p>
          <a:p>
            <a:pPr marL="800100" lvl="1" indent="-342900">
              <a:buFont typeface="Courier New"/>
              <a:buChar char="o"/>
            </a:pPr>
            <a:r>
              <a:rPr lang="en-US" sz="2200" dirty="0" smtClean="0"/>
              <a:t>Whole Group Discussion</a:t>
            </a:r>
          </a:p>
          <a:p>
            <a:pPr marL="1257300" lvl="2" indent="-342900">
              <a:buFont typeface="Wingdings" charset="2"/>
              <a:buChar char="v"/>
            </a:pPr>
            <a:r>
              <a:rPr lang="en-US" sz="2200" dirty="0" smtClean="0"/>
              <a:t>What is the connection between these cultural analogies and our goals for the 2018 PBI Global Student Summit?</a:t>
            </a:r>
          </a:p>
        </p:txBody>
      </p:sp>
    </p:spTree>
    <p:extLst>
      <p:ext uri="{BB962C8B-B14F-4D97-AF65-F5344CB8AC3E}">
        <p14:creationId xmlns:p14="http://schemas.microsoft.com/office/powerpoint/2010/main" val="34105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a:t>
            </a: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55" y="2192219"/>
            <a:ext cx="3500449" cy="3500449"/>
          </a:xfrm>
          <a:prstGeom prst="rect">
            <a:avLst/>
          </a:prstGeom>
        </p:spPr>
      </p:pic>
    </p:spTree>
    <p:extLst>
      <p:ext uri="{BB962C8B-B14F-4D97-AF65-F5344CB8AC3E}">
        <p14:creationId xmlns:p14="http://schemas.microsoft.com/office/powerpoint/2010/main" val="281220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Iceberg</a:t>
            </a:r>
            <a:endParaRPr lang="en-US" dirty="0"/>
          </a:p>
        </p:txBody>
      </p:sp>
      <p:pic>
        <p:nvPicPr>
          <p:cNvPr id="4" name="Picture 3"/>
          <p:cNvPicPr>
            <a:picLocks noChangeAspect="1"/>
          </p:cNvPicPr>
          <p:nvPr/>
        </p:nvPicPr>
        <p:blipFill>
          <a:blip r:embed="rId3"/>
          <a:stretch>
            <a:fillRect/>
          </a:stretch>
        </p:blipFill>
        <p:spPr>
          <a:xfrm>
            <a:off x="1242916" y="1728317"/>
            <a:ext cx="6665877" cy="4639973"/>
          </a:xfrm>
          <a:prstGeom prst="rect">
            <a:avLst/>
          </a:prstGeom>
        </p:spPr>
      </p:pic>
    </p:spTree>
    <p:extLst>
      <p:ext uri="{BB962C8B-B14F-4D97-AF65-F5344CB8AC3E}">
        <p14:creationId xmlns:p14="http://schemas.microsoft.com/office/powerpoint/2010/main" val="411692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In Water</a:t>
            </a:r>
            <a:endParaRPr lang="en-US" dirty="0"/>
          </a:p>
        </p:txBody>
      </p:sp>
      <p:pic>
        <p:nvPicPr>
          <p:cNvPr id="5" name="Picture 4"/>
          <p:cNvPicPr>
            <a:picLocks noChangeAspect="1"/>
          </p:cNvPicPr>
          <p:nvPr/>
        </p:nvPicPr>
        <p:blipFill>
          <a:blip r:embed="rId3"/>
          <a:stretch>
            <a:fillRect/>
          </a:stretch>
        </p:blipFill>
        <p:spPr>
          <a:xfrm>
            <a:off x="1842861" y="1760263"/>
            <a:ext cx="5080000" cy="3733800"/>
          </a:xfrm>
          <a:prstGeom prst="rect">
            <a:avLst/>
          </a:prstGeom>
        </p:spPr>
      </p:pic>
    </p:spTree>
    <p:extLst>
      <p:ext uri="{BB962C8B-B14F-4D97-AF65-F5344CB8AC3E}">
        <p14:creationId xmlns:p14="http://schemas.microsoft.com/office/powerpoint/2010/main" val="256722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pic>
        <p:nvPicPr>
          <p:cNvPr id="4" name="Picture 3"/>
          <p:cNvPicPr>
            <a:picLocks noChangeAspect="1"/>
          </p:cNvPicPr>
          <p:nvPr/>
        </p:nvPicPr>
        <p:blipFill>
          <a:blip r:embed="rId3"/>
          <a:stretch>
            <a:fillRect/>
          </a:stretch>
        </p:blipFill>
        <p:spPr>
          <a:xfrm>
            <a:off x="792585" y="2414247"/>
            <a:ext cx="7799935" cy="2945430"/>
          </a:xfrm>
          <a:prstGeom prst="rect">
            <a:avLst/>
          </a:prstGeom>
        </p:spPr>
      </p:pic>
    </p:spTree>
    <p:extLst>
      <p:ext uri="{BB962C8B-B14F-4D97-AF65-F5344CB8AC3E}">
        <p14:creationId xmlns:p14="http://schemas.microsoft.com/office/powerpoint/2010/main" val="162336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a:t>
            </a:r>
            <a:endParaRPr lang="en-US" dirty="0"/>
          </a:p>
        </p:txBody>
      </p:sp>
      <p:pic>
        <p:nvPicPr>
          <p:cNvPr id="7" name="Picture 6" descr="casa--300x2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376" y="2105838"/>
            <a:ext cx="4522392" cy="3361645"/>
          </a:xfrm>
          <a:prstGeom prst="rect">
            <a:avLst/>
          </a:prstGeom>
        </p:spPr>
      </p:pic>
    </p:spTree>
    <p:extLst>
      <p:ext uri="{BB962C8B-B14F-4D97-AF65-F5344CB8AC3E}">
        <p14:creationId xmlns:p14="http://schemas.microsoft.com/office/powerpoint/2010/main" val="306162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a:t>
            </a:r>
            <a:endParaRPr lang="en-US" dirty="0"/>
          </a:p>
        </p:txBody>
      </p:sp>
      <p:pic>
        <p:nvPicPr>
          <p:cNvPr id="5" name="Picture 4" descr="652045b6c7304757c53cb2d53096d48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555" y="1730642"/>
            <a:ext cx="4861508" cy="4861508"/>
          </a:xfrm>
          <a:prstGeom prst="rect">
            <a:avLst/>
          </a:prstGeom>
        </p:spPr>
      </p:pic>
    </p:spTree>
    <p:extLst>
      <p:ext uri="{BB962C8B-B14F-4D97-AF65-F5344CB8AC3E}">
        <p14:creationId xmlns:p14="http://schemas.microsoft.com/office/powerpoint/2010/main" val="221501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Toolkit </a:t>
            </a:r>
            <a:r>
              <a:rPr lang="en-US" dirty="0"/>
              <a:t>F</a:t>
            </a:r>
            <a:r>
              <a:rPr lang="en-US" dirty="0" smtClean="0"/>
              <a:t>or Working </a:t>
            </a:r>
            <a:r>
              <a:rPr lang="en-US" dirty="0"/>
              <a:t>A</a:t>
            </a:r>
            <a:r>
              <a:rPr lang="en-US" dirty="0" smtClean="0"/>
              <a:t>cross Cultures</a:t>
            </a:r>
            <a:endParaRPr lang="en-US" dirty="0"/>
          </a:p>
        </p:txBody>
      </p:sp>
      <p:sp>
        <p:nvSpPr>
          <p:cNvPr id="3" name="Content Placeholder 2"/>
          <p:cNvSpPr>
            <a:spLocks noGrp="1"/>
          </p:cNvSpPr>
          <p:nvPr>
            <p:ph idx="1"/>
          </p:nvPr>
        </p:nvSpPr>
        <p:spPr/>
        <p:txBody>
          <a:bodyPr/>
          <a:lstStyle/>
          <a:p>
            <a:r>
              <a:rPr lang="en-US" dirty="0" smtClean="0"/>
              <a:t>Ex. Onion </a:t>
            </a:r>
            <a:r>
              <a:rPr lang="mr-IN" dirty="0" smtClean="0"/>
              <a:t>–</a:t>
            </a:r>
            <a:r>
              <a:rPr lang="en-US" dirty="0" smtClean="0"/>
              <a:t> People are complex; respect and seek to peel the layers of the onion.</a:t>
            </a:r>
            <a:endParaRPr lang="en-US" dirty="0"/>
          </a:p>
        </p:txBody>
      </p:sp>
    </p:spTree>
    <p:extLst>
      <p:ext uri="{BB962C8B-B14F-4D97-AF65-F5344CB8AC3E}">
        <p14:creationId xmlns:p14="http://schemas.microsoft.com/office/powerpoint/2010/main" val="19425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28575"/>
            <a:ext cx="5543550" cy="1167738"/>
          </a:xfrm>
          <a:prstGeom prst="rect">
            <a:avLst/>
          </a:prstGeom>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5604" y="1600200"/>
            <a:ext cx="529279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4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Tuesday Agenda </a:t>
            </a:r>
            <a:endParaRPr lang="en-US" sz="4000" dirty="0"/>
          </a:p>
        </p:txBody>
      </p:sp>
      <p:sp>
        <p:nvSpPr>
          <p:cNvPr id="3" name="Content Placeholder 2"/>
          <p:cNvSpPr>
            <a:spLocks noGrp="1"/>
          </p:cNvSpPr>
          <p:nvPr>
            <p:ph idx="1"/>
          </p:nvPr>
        </p:nvSpPr>
        <p:spPr>
          <a:xfrm>
            <a:off x="333375" y="1428756"/>
            <a:ext cx="8629650" cy="4525963"/>
          </a:xfrm>
        </p:spPr>
        <p:txBody>
          <a:bodyPr>
            <a:noAutofit/>
          </a:bodyPr>
          <a:lstStyle/>
          <a:p>
            <a:r>
              <a:rPr lang="en-US" sz="2400" dirty="0" smtClean="0">
                <a:latin typeface="+mn-lt"/>
              </a:rPr>
              <a:t>8:30 – 8:45 </a:t>
            </a:r>
          </a:p>
          <a:p>
            <a:pPr lvl="1"/>
            <a:r>
              <a:rPr lang="en-US" sz="2000" dirty="0" smtClean="0">
                <a:latin typeface="+mn-lt"/>
              </a:rPr>
              <a:t>Welcome</a:t>
            </a:r>
          </a:p>
          <a:p>
            <a:r>
              <a:rPr lang="en-US" sz="2400" dirty="0" smtClean="0">
                <a:latin typeface="+mn-lt"/>
              </a:rPr>
              <a:t>8:45 – 11:00 </a:t>
            </a:r>
          </a:p>
          <a:p>
            <a:pPr lvl="1"/>
            <a:r>
              <a:rPr lang="en-US" sz="2400" dirty="0" smtClean="0">
                <a:latin typeface="+mn-lt"/>
              </a:rPr>
              <a:t>Finalize PSA </a:t>
            </a:r>
          </a:p>
          <a:p>
            <a:pPr lvl="1"/>
            <a:r>
              <a:rPr lang="en-US" sz="2400" dirty="0" smtClean="0">
                <a:latin typeface="+mn-lt"/>
              </a:rPr>
              <a:t>Feedback from External Experts</a:t>
            </a:r>
          </a:p>
          <a:p>
            <a:pPr lvl="1"/>
            <a:r>
              <a:rPr lang="en-US" sz="2400" dirty="0" smtClean="0">
                <a:latin typeface="+mn-lt"/>
              </a:rPr>
              <a:t>Write Script for Presentation (Total </a:t>
            </a:r>
            <a:r>
              <a:rPr lang="en-US" sz="2400" dirty="0">
                <a:latin typeface="+mn-lt"/>
              </a:rPr>
              <a:t>L</a:t>
            </a:r>
            <a:r>
              <a:rPr lang="en-US" sz="2400" dirty="0" smtClean="0">
                <a:latin typeface="+mn-lt"/>
              </a:rPr>
              <a:t>ength 7 – 10 minutes, including video)</a:t>
            </a:r>
          </a:p>
          <a:p>
            <a:r>
              <a:rPr lang="en-US" sz="2400" dirty="0" smtClean="0">
                <a:latin typeface="+mn-lt"/>
              </a:rPr>
              <a:t>11:00 – 12:30 </a:t>
            </a:r>
          </a:p>
          <a:p>
            <a:pPr lvl="1"/>
            <a:r>
              <a:rPr lang="en-US" sz="2400" dirty="0" smtClean="0">
                <a:latin typeface="+mn-lt"/>
              </a:rPr>
              <a:t>Dress Rehearsal </a:t>
            </a:r>
          </a:p>
          <a:p>
            <a:pPr lvl="2"/>
            <a:r>
              <a:rPr lang="en-US" dirty="0" smtClean="0">
                <a:latin typeface="+mn-lt"/>
              </a:rPr>
              <a:t>Round 1: In teams, receive presentation feedback from external experts &amp; coaches</a:t>
            </a:r>
          </a:p>
          <a:p>
            <a:pPr lvl="2"/>
            <a:r>
              <a:rPr lang="en-US" dirty="0" smtClean="0">
                <a:latin typeface="+mn-lt"/>
              </a:rPr>
              <a:t>Round 2: Whole group presentation  </a:t>
            </a:r>
            <a:endParaRPr lang="en-US" dirty="0">
              <a:latin typeface="+mn-lt"/>
            </a:endParaRPr>
          </a:p>
          <a:p>
            <a:r>
              <a:rPr lang="en-US" sz="2400" dirty="0" smtClean="0">
                <a:latin typeface="+mn-lt"/>
              </a:rPr>
              <a:t>12:30 – 1:30 Lunch</a:t>
            </a:r>
            <a:endParaRPr lang="en-US" sz="2400" dirty="0">
              <a:latin typeface="+mn-lt"/>
            </a:endParaRPr>
          </a:p>
        </p:txBody>
      </p:sp>
    </p:spTree>
    <p:extLst>
      <p:ext uri="{BB962C8B-B14F-4D97-AF65-F5344CB8AC3E}">
        <p14:creationId xmlns:p14="http://schemas.microsoft.com/office/powerpoint/2010/main" val="2936255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mn-lt"/>
              </a:rPr>
              <a:t>8:30 – 8:45 </a:t>
            </a:r>
          </a:p>
          <a:p>
            <a:pPr lvl="1"/>
            <a:r>
              <a:rPr lang="en-US" dirty="0" smtClean="0">
                <a:latin typeface="+mn-lt"/>
              </a:rPr>
              <a:t>Welcome</a:t>
            </a:r>
          </a:p>
          <a:p>
            <a:r>
              <a:rPr lang="en-US" dirty="0" smtClean="0">
                <a:latin typeface="+mn-lt"/>
              </a:rPr>
              <a:t>8:45 – 10:00 </a:t>
            </a:r>
          </a:p>
          <a:p>
            <a:pPr lvl="1"/>
            <a:r>
              <a:rPr lang="en-US" sz="3200" dirty="0" smtClean="0">
                <a:latin typeface="+mn-lt"/>
              </a:rPr>
              <a:t>Setup Gallery Exhibition tables</a:t>
            </a:r>
          </a:p>
          <a:p>
            <a:pPr lvl="2"/>
            <a:r>
              <a:rPr lang="en-US" sz="3200" dirty="0" smtClean="0">
                <a:latin typeface="+mn-lt"/>
              </a:rPr>
              <a:t>Infographic, computer, PSA, &amp; claim sheet</a:t>
            </a:r>
          </a:p>
          <a:p>
            <a:pPr lvl="1"/>
            <a:r>
              <a:rPr lang="en-US" sz="3200" dirty="0" smtClean="0">
                <a:latin typeface="+mn-lt"/>
              </a:rPr>
              <a:t>Practice presentations</a:t>
            </a:r>
          </a:p>
          <a:p>
            <a:r>
              <a:rPr lang="en-US" dirty="0" smtClean="0">
                <a:latin typeface="+mn-lt"/>
              </a:rPr>
              <a:t>10:00 – 12:00  Showcase</a:t>
            </a:r>
          </a:p>
          <a:p>
            <a:r>
              <a:rPr lang="en-US" dirty="0" smtClean="0">
                <a:latin typeface="+mn-lt"/>
              </a:rPr>
              <a:t>12:00 – 12:30 Gallery Exhibition </a:t>
            </a:r>
          </a:p>
          <a:p>
            <a:r>
              <a:rPr lang="en-US" dirty="0" smtClean="0">
                <a:latin typeface="+mn-lt"/>
              </a:rPr>
              <a:t>12:30 – 1:30 Lunch </a:t>
            </a:r>
          </a:p>
          <a:p>
            <a:pPr lvl="1"/>
            <a:endParaRPr lang="en-US" dirty="0">
              <a:latin typeface="+mn-lt"/>
            </a:endParaRPr>
          </a:p>
          <a:p>
            <a:pPr lvl="2"/>
            <a:endParaRPr lang="en-US" dirty="0"/>
          </a:p>
        </p:txBody>
      </p:sp>
    </p:spTree>
    <p:extLst>
      <p:ext uri="{BB962C8B-B14F-4D97-AF65-F5344CB8AC3E}">
        <p14:creationId xmlns:p14="http://schemas.microsoft.com/office/powerpoint/2010/main" val="400189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latin typeface="+mn-lt"/>
              </a:rPr>
              <a:t>High Level Meeting </a:t>
            </a:r>
            <a:endParaRPr lang="en-US" sz="3600" b="1" dirty="0">
              <a:latin typeface="+mn-lt"/>
            </a:endParaRPr>
          </a:p>
        </p:txBody>
      </p:sp>
      <p:sp>
        <p:nvSpPr>
          <p:cNvPr id="3" name="Subtitle 2"/>
          <p:cNvSpPr>
            <a:spLocks noGrp="1"/>
          </p:cNvSpPr>
          <p:nvPr>
            <p:ph type="subTitle" idx="1"/>
          </p:nvPr>
        </p:nvSpPr>
        <p:spPr/>
        <p:txBody>
          <a:bodyPr/>
          <a:lstStyle/>
          <a:p>
            <a:pPr lvl="0"/>
            <a:r>
              <a:rPr lang="en-US" dirty="0">
                <a:latin typeface="Times New Roman" charset="0"/>
                <a:ea typeface="Times New Roman" charset="0"/>
                <a:cs typeface="Times New Roman" charset="0"/>
              </a:rPr>
              <a:t>May 2018</a:t>
            </a:r>
          </a:p>
          <a:p>
            <a:endParaRPr lang="en-US" dirty="0"/>
          </a:p>
        </p:txBody>
      </p:sp>
    </p:spTree>
    <p:extLst>
      <p:ext uri="{BB962C8B-B14F-4D97-AF65-F5344CB8AC3E}">
        <p14:creationId xmlns:p14="http://schemas.microsoft.com/office/powerpoint/2010/main" val="2266694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School</a:t>
            </a: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r>
              <a:rPr lang="en-US" b="1" dirty="0" smtClean="0">
                <a:latin typeface="+mn-lt"/>
              </a:rPr>
              <a:t>Mr. </a:t>
            </a:r>
            <a:r>
              <a:rPr lang="en-US" b="1" dirty="0" err="1" smtClean="0">
                <a:latin typeface="+mn-lt"/>
              </a:rPr>
              <a:t>Bintai</a:t>
            </a:r>
            <a:r>
              <a:rPr lang="en-US" b="1" dirty="0" smtClean="0">
                <a:latin typeface="+mn-lt"/>
              </a:rPr>
              <a:t> Wang</a:t>
            </a:r>
            <a:endParaRPr lang="en-US" b="1" dirty="0">
              <a:latin typeface="+mn-lt"/>
            </a:endParaRPr>
          </a:p>
          <a:p>
            <a:pPr marL="0" indent="0" algn="ctr">
              <a:buNone/>
            </a:pPr>
            <a:endParaRPr lang="en-US" b="1" dirty="0" smtClean="0">
              <a:latin typeface="+mn-lt"/>
            </a:endParaRPr>
          </a:p>
          <a:p>
            <a:pPr marL="0" indent="0" algn="ctr">
              <a:buNone/>
            </a:pPr>
            <a:r>
              <a:rPr lang="en-US" b="1" dirty="0" smtClean="0">
                <a:latin typeface="+mn-lt"/>
              </a:rPr>
              <a:t>Dr. Lisa Wang</a:t>
            </a:r>
          </a:p>
          <a:p>
            <a:pPr marL="0" indent="0" algn="ctr">
              <a:buNone/>
            </a:pPr>
            <a:endParaRPr lang="en-US" b="1" dirty="0">
              <a:latin typeface="+mn-lt"/>
            </a:endParaRPr>
          </a:p>
          <a:p>
            <a:pPr marL="0" indent="0" algn="ctr">
              <a:buNone/>
            </a:pPr>
            <a:r>
              <a:rPr lang="en-US" b="1" dirty="0" smtClean="0">
                <a:latin typeface="+mn-lt"/>
              </a:rPr>
              <a:t>Dr. Alison </a:t>
            </a:r>
            <a:r>
              <a:rPr lang="en-US" b="1" dirty="0" err="1" smtClean="0">
                <a:latin typeface="+mn-lt"/>
              </a:rPr>
              <a:t>Schleede</a:t>
            </a:r>
            <a:endParaRPr lang="en-US" b="1" dirty="0">
              <a:latin typeface="+mn-lt"/>
            </a:endParaRPr>
          </a:p>
        </p:txBody>
      </p:sp>
    </p:spTree>
    <p:extLst>
      <p:ext uri="{BB962C8B-B14F-4D97-AF65-F5344CB8AC3E}">
        <p14:creationId xmlns:p14="http://schemas.microsoft.com/office/powerpoint/2010/main" val="313673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SNA from Good to Great</a:t>
            </a:r>
            <a:endParaRPr lang="en-US" dirty="0"/>
          </a:p>
        </p:txBody>
      </p:sp>
      <p:sp>
        <p:nvSpPr>
          <p:cNvPr id="3" name="Content Placeholder 2"/>
          <p:cNvSpPr>
            <a:spLocks noGrp="1"/>
          </p:cNvSpPr>
          <p:nvPr>
            <p:ph idx="1"/>
          </p:nvPr>
        </p:nvSpPr>
        <p:spPr/>
        <p:txBody>
          <a:bodyPr/>
          <a:lstStyle/>
          <a:p>
            <a:pPr marL="0" lvl="0" indent="0" algn="ctr" defTabSz="914400">
              <a:spcBef>
                <a:spcPts val="0"/>
              </a:spcBef>
              <a:buClrTx/>
              <a:buNone/>
              <a:defRPr/>
            </a:pPr>
            <a:endParaRPr lang="en-US" b="1" dirty="0" smtClean="0">
              <a:latin typeface="Times New Roman" charset="0"/>
              <a:ea typeface="Times New Roman" charset="0"/>
              <a:cs typeface="Times New Roman" charset="0"/>
            </a:endParaRPr>
          </a:p>
          <a:p>
            <a:pPr marL="0" lvl="0" indent="0" algn="ctr" defTabSz="914400">
              <a:spcBef>
                <a:spcPts val="0"/>
              </a:spcBef>
              <a:buClrTx/>
              <a:buNone/>
              <a:defRPr/>
            </a:pPr>
            <a:endParaRPr lang="en-US" sz="2800" b="1" dirty="0">
              <a:latin typeface="Times New Roman" charset="0"/>
              <a:ea typeface="Times New Roman" charset="0"/>
              <a:cs typeface="Times New Roman" charset="0"/>
            </a:endParaRPr>
          </a:p>
          <a:p>
            <a:pPr marL="0" lvl="0" indent="0" algn="ctr" defTabSz="914400">
              <a:spcBef>
                <a:spcPts val="0"/>
              </a:spcBef>
              <a:buClrTx/>
              <a:buNone/>
              <a:defRPr/>
            </a:pPr>
            <a:r>
              <a:rPr lang="en-US" b="1" dirty="0" smtClean="0">
                <a:latin typeface="Times New Roman" charset="0"/>
                <a:ea typeface="Times New Roman" charset="0"/>
                <a:cs typeface="Times New Roman" charset="0"/>
              </a:rPr>
              <a:t>Dr</a:t>
            </a:r>
            <a:r>
              <a:rPr lang="en-US" b="1" dirty="0">
                <a:latin typeface="Times New Roman" charset="0"/>
                <a:ea typeface="Times New Roman" charset="0"/>
                <a:cs typeface="Times New Roman" charset="0"/>
              </a:rPr>
              <a:t>. Hiller A. Spires</a:t>
            </a:r>
          </a:p>
          <a:p>
            <a:pPr marL="0" lvl="0" indent="0" algn="ctr" defTabSz="914400">
              <a:spcBef>
                <a:spcPts val="0"/>
              </a:spcBef>
              <a:buClrTx/>
              <a:buNone/>
              <a:defRPr/>
            </a:pPr>
            <a:r>
              <a:rPr lang="en-US" sz="2800" dirty="0">
                <a:latin typeface="Times New Roman" charset="0"/>
                <a:ea typeface="Times New Roman" charset="0"/>
                <a:cs typeface="Times New Roman" charset="0"/>
              </a:rPr>
              <a:t>Distinguished Graduate Professor</a:t>
            </a:r>
          </a:p>
          <a:p>
            <a:pPr marL="0" lvl="0" indent="0" algn="ctr" defTabSz="914400">
              <a:spcBef>
                <a:spcPts val="0"/>
              </a:spcBef>
              <a:buClrTx/>
              <a:buNone/>
              <a:defRPr/>
            </a:pPr>
            <a:r>
              <a:rPr lang="en-US" sz="2800" dirty="0">
                <a:latin typeface="Times New Roman" charset="0"/>
                <a:ea typeface="Times New Roman" charset="0"/>
                <a:cs typeface="Times New Roman" charset="0"/>
              </a:rPr>
              <a:t>North Carolina State University</a:t>
            </a:r>
          </a:p>
          <a:p>
            <a:pPr marL="0" lvl="0" indent="0" algn="ctr" defTabSz="914400">
              <a:spcBef>
                <a:spcPts val="0"/>
              </a:spcBef>
              <a:buClrTx/>
              <a:buNone/>
              <a:defRPr/>
            </a:pPr>
            <a:endParaRPr lang="en-US" sz="2800" b="1" dirty="0">
              <a:latin typeface="Times New Roman" charset="0"/>
              <a:ea typeface="Times New Roman" charset="0"/>
              <a:cs typeface="Times New Roman" charset="0"/>
            </a:endParaRPr>
          </a:p>
          <a:p>
            <a:pPr marL="0" lvl="0" indent="0" algn="ctr" defTabSz="914400">
              <a:spcBef>
                <a:spcPts val="0"/>
              </a:spcBef>
              <a:buClrTx/>
              <a:buNone/>
              <a:defRPr/>
            </a:pPr>
            <a:r>
              <a:rPr lang="en-US" sz="2800" dirty="0" smtClean="0">
                <a:latin typeface="Times New Roman" charset="0"/>
                <a:ea typeface="Times New Roman" charset="0"/>
                <a:cs typeface="Times New Roman" charset="0"/>
              </a:rPr>
              <a:t>May 2018</a:t>
            </a:r>
            <a:endParaRPr lang="en-US" sz="2800"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39112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678"/>
            <a:ext cx="9144000" cy="6855327"/>
          </a:xfrm>
        </p:spPr>
      </p:pic>
    </p:spTree>
    <p:extLst>
      <p:ext uri="{BB962C8B-B14F-4D97-AF65-F5344CB8AC3E}">
        <p14:creationId xmlns:p14="http://schemas.microsoft.com/office/powerpoint/2010/main" val="3407811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4638"/>
            <a:ext cx="8229600" cy="868362"/>
          </a:xfrm>
        </p:spPr>
        <p:txBody>
          <a:bodyPr/>
          <a:lstStyle/>
          <a:p>
            <a:r>
              <a:rPr lang="en-US" altLang="x-none">
                <a:ea typeface="ＭＳ Ｐゴシック" charset="-128"/>
              </a:rPr>
              <a:t>SNA: From Good to Great</a:t>
            </a:r>
          </a:p>
        </p:txBody>
      </p:sp>
      <p:sp>
        <p:nvSpPr>
          <p:cNvPr id="19458" name="TextBox 5"/>
          <p:cNvSpPr txBox="1">
            <a:spLocks noChangeArrowheads="1"/>
          </p:cNvSpPr>
          <p:nvPr/>
        </p:nvSpPr>
        <p:spPr bwMode="auto">
          <a:xfrm>
            <a:off x="330200" y="4953000"/>
            <a:ext cx="858520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2300"/>
              <a:t>Greatness is not a function of circumstance. </a:t>
            </a:r>
            <a:r>
              <a:rPr lang="en-US" altLang="x-none" sz="2300" dirty="0"/>
              <a:t>Greatness, it turns out, is largely a matter of conscious choice, and discipline.</a:t>
            </a:r>
          </a:p>
          <a:p>
            <a:pPr eaLnBrk="1" hangingPunct="1"/>
            <a:r>
              <a:rPr lang="en-US" altLang="x-none" sz="2500" dirty="0"/>
              <a:t>							</a:t>
            </a:r>
            <a:r>
              <a:rPr lang="en-US" altLang="x-none" sz="2300" dirty="0"/>
              <a:t>- Jim Collins</a:t>
            </a:r>
          </a:p>
        </p:txBody>
      </p:sp>
      <p:grpSp>
        <p:nvGrpSpPr>
          <p:cNvPr id="19459" name="Group 8"/>
          <p:cNvGrpSpPr>
            <a:grpSpLocks/>
          </p:cNvGrpSpPr>
          <p:nvPr/>
        </p:nvGrpSpPr>
        <p:grpSpPr bwMode="auto">
          <a:xfrm>
            <a:off x="330201" y="1482060"/>
            <a:ext cx="8223250" cy="3242340"/>
            <a:chOff x="533400" y="1970751"/>
            <a:chExt cx="8020331" cy="3042861"/>
          </a:xfrm>
        </p:grpSpPr>
        <p:pic>
          <p:nvPicPr>
            <p:cNvPr id="19461" name="Picture 4" descr="SNA新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162060" cy="301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Panoram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6331" y="1970751"/>
              <a:ext cx="5867400" cy="304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0" name="Rectangle 9"/>
          <p:cNvSpPr>
            <a:spLocks noChangeArrowheads="1"/>
          </p:cNvSpPr>
          <p:nvPr/>
        </p:nvSpPr>
        <p:spPr bwMode="auto">
          <a:xfrm>
            <a:off x="0" y="6477000"/>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900" i="1" dirty="0" smtClean="0"/>
              <a:t>         Adapted </a:t>
            </a:r>
            <a:r>
              <a:rPr lang="en-US" altLang="x-none" sz="900" i="1" dirty="0"/>
              <a:t>from JIM</a:t>
            </a:r>
            <a:r>
              <a:rPr lang="en-US" altLang="en-US" sz="900" i="1" dirty="0"/>
              <a:t>’</a:t>
            </a:r>
            <a:r>
              <a:rPr lang="en-US" altLang="x-none" sz="900" i="1" dirty="0"/>
              <a:t>S GOOD TO GREAT OVERVIEW POWERPOINT DEVELOPED BY JIM COLLINS. © 2014 BY JIM COLLINS. ALL RIGHTS RESERVED.</a:t>
            </a:r>
          </a:p>
        </p:txBody>
      </p:sp>
    </p:spTree>
    <p:extLst>
      <p:ext uri="{BB962C8B-B14F-4D97-AF65-F5344CB8AC3E}">
        <p14:creationId xmlns:p14="http://schemas.microsoft.com/office/powerpoint/2010/main" val="117775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9175" y="138"/>
            <a:ext cx="6800850" cy="1470025"/>
          </a:xfrm>
        </p:spPr>
        <p:txBody>
          <a:bodyPr rtlCol="0">
            <a:normAutofit/>
          </a:bodyPr>
          <a:lstStyle/>
          <a:p>
            <a:pPr eaLnBrk="1" fontAlgn="auto" hangingPunct="1">
              <a:spcAft>
                <a:spcPts val="0"/>
              </a:spcAft>
              <a:defRPr/>
            </a:pPr>
            <a:r>
              <a:rPr lang="en-US" b="1" dirty="0" smtClean="0">
                <a:ea typeface="+mj-ea"/>
                <a:cs typeface="+mj-cs"/>
              </a:rPr>
              <a:t>Overview of Key Concepts</a:t>
            </a:r>
            <a:endParaRPr lang="en-US" b="1" dirty="0">
              <a:ea typeface="+mj-ea"/>
              <a:cs typeface="+mj-cs"/>
            </a:endParaRPr>
          </a:p>
        </p:txBody>
      </p:sp>
      <p:sp>
        <p:nvSpPr>
          <p:cNvPr id="3" name="Subtitle 2"/>
          <p:cNvSpPr>
            <a:spLocks noGrp="1"/>
          </p:cNvSpPr>
          <p:nvPr>
            <p:ph type="subTitle" idx="1"/>
          </p:nvPr>
        </p:nvSpPr>
        <p:spPr>
          <a:xfrm>
            <a:off x="4572000" y="2743200"/>
            <a:ext cx="4191000" cy="1752600"/>
          </a:xfrm>
        </p:spPr>
        <p:txBody>
          <a:bodyPr rtlCol="0">
            <a:normAutofit fontScale="85000" lnSpcReduction="20000"/>
          </a:bodyPr>
          <a:lstStyle/>
          <a:p>
            <a:pPr eaLnBrk="1" fontAlgn="auto" hangingPunct="1">
              <a:spcAft>
                <a:spcPts val="0"/>
              </a:spcAft>
              <a:buFont typeface="Arial" pitchFamily="34" charset="0"/>
              <a:buNone/>
              <a:defRPr/>
            </a:pPr>
            <a:r>
              <a:rPr lang="en-US" sz="4000" b="1" dirty="0" smtClean="0">
                <a:solidFill>
                  <a:schemeClr val="tx1"/>
                </a:solidFill>
                <a:latin typeface="+mn-lt"/>
                <a:ea typeface="+mn-ea"/>
                <a:cs typeface="+mn-cs"/>
              </a:rPr>
              <a:t>Good to Great and the Social Sectors</a:t>
            </a:r>
          </a:p>
          <a:p>
            <a:pPr eaLnBrk="1" fontAlgn="auto" hangingPunct="1">
              <a:spcAft>
                <a:spcPts val="0"/>
              </a:spcAft>
              <a:buFont typeface="Arial" pitchFamily="34" charset="0"/>
              <a:buNone/>
              <a:defRPr/>
            </a:pPr>
            <a:r>
              <a:rPr lang="en-US" dirty="0" smtClean="0">
                <a:solidFill>
                  <a:schemeClr val="tx1"/>
                </a:solidFill>
                <a:latin typeface="+mn-lt"/>
                <a:ea typeface="+mn-ea"/>
                <a:cs typeface="+mn-cs"/>
              </a:rPr>
              <a:t>by</a:t>
            </a:r>
          </a:p>
          <a:p>
            <a:pPr eaLnBrk="1" fontAlgn="auto" hangingPunct="1">
              <a:spcAft>
                <a:spcPts val="0"/>
              </a:spcAft>
              <a:buFont typeface="Arial" pitchFamily="34" charset="0"/>
              <a:buNone/>
              <a:defRPr/>
            </a:pPr>
            <a:r>
              <a:rPr lang="en-US" dirty="0" smtClean="0">
                <a:solidFill>
                  <a:schemeClr val="tx1"/>
                </a:solidFill>
                <a:latin typeface="+mn-lt"/>
                <a:ea typeface="+mn-ea"/>
                <a:cs typeface="+mn-cs"/>
              </a:rPr>
              <a:t>Jim Collins</a:t>
            </a:r>
            <a:endParaRPr lang="en-US" dirty="0">
              <a:solidFill>
                <a:schemeClr val="tx1"/>
              </a:solidFill>
              <a:latin typeface="+mn-lt"/>
              <a:ea typeface="+mn-ea"/>
              <a:cs typeface="+mn-cs"/>
            </a:endParaRPr>
          </a:p>
        </p:txBody>
      </p:sp>
      <p:pic>
        <p:nvPicPr>
          <p:cNvPr id="21507" name="Picture 2" descr="http://www.teachforamerica.org/assets/images/media_goodToGreatSocialSec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8448">
            <a:off x="1365587" y="2095768"/>
            <a:ext cx="2473668" cy="379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28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tLang="x-none" dirty="0">
                <a:ea typeface="ＭＳ Ｐゴシック" charset="-128"/>
              </a:rPr>
              <a:t>The </a:t>
            </a:r>
            <a:r>
              <a:rPr lang="ja-JP" altLang="en-US" dirty="0">
                <a:ea typeface="ＭＳ Ｐゴシック" charset="-128"/>
              </a:rPr>
              <a:t>“</a:t>
            </a:r>
            <a:r>
              <a:rPr lang="en-US" altLang="ja-JP" dirty="0">
                <a:ea typeface="ＭＳ Ｐゴシック" charset="-128"/>
              </a:rPr>
              <a:t>Good to Great</a:t>
            </a:r>
            <a:r>
              <a:rPr lang="ja-JP" altLang="en-US" dirty="0">
                <a:ea typeface="ＭＳ Ｐゴシック" charset="-128"/>
              </a:rPr>
              <a:t>”</a:t>
            </a:r>
            <a:r>
              <a:rPr lang="en-US" altLang="ja-JP" dirty="0">
                <a:ea typeface="ＭＳ Ｐゴシック" charset="-128"/>
              </a:rPr>
              <a:t> Formula</a:t>
            </a:r>
            <a:endParaRPr lang="en-US" altLang="x-none" dirty="0">
              <a:ea typeface="ＭＳ Ｐゴシック" charset="-128"/>
            </a:endParaRPr>
          </a:p>
        </p:txBody>
      </p:sp>
      <p:sp>
        <p:nvSpPr>
          <p:cNvPr id="3" name="Content Placeholder 2"/>
          <p:cNvSpPr>
            <a:spLocks noGrp="1"/>
          </p:cNvSpPr>
          <p:nvPr>
            <p:ph idx="1"/>
          </p:nvPr>
        </p:nvSpPr>
        <p:spPr>
          <a:xfrm>
            <a:off x="533400" y="2133738"/>
            <a:ext cx="8229600" cy="4525963"/>
          </a:xfrm>
        </p:spPr>
        <p:txBody>
          <a:bodyPr/>
          <a:lstStyle/>
          <a:p>
            <a:pPr marL="514350" indent="-514350" eaLnBrk="1" hangingPunct="1">
              <a:lnSpc>
                <a:spcPct val="150000"/>
              </a:lnSpc>
              <a:buFont typeface="Calibri" charset="0"/>
              <a:buAutoNum type="arabicPeriod"/>
            </a:pPr>
            <a:r>
              <a:rPr lang="en-US" altLang="x-none" dirty="0">
                <a:ea typeface="ＭＳ Ｐゴシック" charset="-128"/>
              </a:rPr>
              <a:t>Cultivate top talent</a:t>
            </a:r>
          </a:p>
          <a:p>
            <a:pPr marL="514350" indent="-514350" eaLnBrk="1" hangingPunct="1">
              <a:lnSpc>
                <a:spcPct val="150000"/>
              </a:lnSpc>
              <a:buFont typeface="Calibri" charset="0"/>
              <a:buAutoNum type="arabicPeriod"/>
            </a:pPr>
            <a:r>
              <a:rPr lang="en-US" altLang="x-none" dirty="0">
                <a:ea typeface="ＭＳ Ｐゴシック" charset="-128"/>
              </a:rPr>
              <a:t>Engage in intentional thought</a:t>
            </a:r>
          </a:p>
          <a:p>
            <a:pPr marL="514350" indent="-514350" eaLnBrk="1" hangingPunct="1">
              <a:lnSpc>
                <a:spcPct val="150000"/>
              </a:lnSpc>
              <a:buFont typeface="Calibri" charset="0"/>
              <a:buAutoNum type="arabicPeriod"/>
            </a:pPr>
            <a:r>
              <a:rPr lang="en-US" altLang="x-none" dirty="0">
                <a:ea typeface="ＭＳ Ｐゴシック" charset="-128"/>
              </a:rPr>
              <a:t>Take intentional action</a:t>
            </a:r>
          </a:p>
          <a:p>
            <a:pPr marL="514350" indent="-514350" eaLnBrk="1" hangingPunct="1">
              <a:lnSpc>
                <a:spcPct val="150000"/>
              </a:lnSpc>
              <a:buFont typeface="Calibri" charset="0"/>
              <a:buAutoNum type="arabicPeriod"/>
            </a:pPr>
            <a:r>
              <a:rPr lang="en-US" altLang="x-none" dirty="0">
                <a:ea typeface="ＭＳ Ｐゴシック" charset="-128"/>
              </a:rPr>
              <a:t>Make </a:t>
            </a:r>
            <a:r>
              <a:rPr lang="en-US" altLang="en-US" dirty="0">
                <a:ea typeface="ＭＳ Ｐゴシック" charset="-128"/>
              </a:rPr>
              <a:t>“</a:t>
            </a:r>
            <a:r>
              <a:rPr lang="en-US" altLang="x-none" dirty="0">
                <a:ea typeface="ＭＳ Ｐゴシック" charset="-128"/>
              </a:rPr>
              <a:t>greatness</a:t>
            </a:r>
            <a:r>
              <a:rPr lang="en-US" altLang="en-US" dirty="0">
                <a:ea typeface="ＭＳ Ｐゴシック" charset="-128"/>
              </a:rPr>
              <a:t>”</a:t>
            </a:r>
            <a:r>
              <a:rPr lang="en-US" altLang="x-none" dirty="0">
                <a:ea typeface="ＭＳ Ｐゴシック" charset="-128"/>
              </a:rPr>
              <a:t> endure over time</a:t>
            </a:r>
          </a:p>
        </p:txBody>
      </p:sp>
      <p:sp>
        <p:nvSpPr>
          <p:cNvPr id="23555" name="TextBox 3"/>
          <p:cNvSpPr txBox="1">
            <a:spLocks noChangeArrowheads="1"/>
          </p:cNvSpPr>
          <p:nvPr/>
        </p:nvSpPr>
        <p:spPr bwMode="auto">
          <a:xfrm>
            <a:off x="2743200" y="14097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3200" b="1" dirty="0">
                <a:latin typeface="Calibri" charset="0"/>
              </a:rPr>
              <a:t>Four Key Stages</a:t>
            </a:r>
          </a:p>
        </p:txBody>
      </p:sp>
    </p:spTree>
    <p:extLst>
      <p:ext uri="{BB962C8B-B14F-4D97-AF65-F5344CB8AC3E}">
        <p14:creationId xmlns:p14="http://schemas.microsoft.com/office/powerpoint/2010/main" val="76744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b="1" dirty="0">
                <a:cs typeface="+mj-cs"/>
              </a:rPr>
              <a:t>Stage 1</a:t>
            </a:r>
            <a:r>
              <a:rPr lang="en-US" b="1" dirty="0" smtClean="0">
                <a:cs typeface="+mj-cs"/>
              </a:rPr>
              <a:t>: </a:t>
            </a:r>
            <a:r>
              <a:rPr lang="en-US" dirty="0" smtClean="0">
                <a:cs typeface="+mj-cs"/>
              </a:rPr>
              <a:t>Cultivate </a:t>
            </a:r>
            <a:r>
              <a:rPr lang="en-US" dirty="0">
                <a:cs typeface="+mj-cs"/>
              </a:rPr>
              <a:t>t</a:t>
            </a:r>
            <a:r>
              <a:rPr lang="en-US" dirty="0" smtClean="0">
                <a:cs typeface="+mj-cs"/>
              </a:rPr>
              <a:t>op </a:t>
            </a:r>
            <a:r>
              <a:rPr lang="en-US" dirty="0">
                <a:cs typeface="+mj-cs"/>
              </a:rPr>
              <a:t>t</a:t>
            </a:r>
            <a:r>
              <a:rPr lang="en-US" dirty="0" smtClean="0">
                <a:cs typeface="+mj-cs"/>
              </a:rPr>
              <a:t>alent</a:t>
            </a:r>
            <a:endParaRPr lang="en-US" dirty="0">
              <a:cs typeface="+mj-cs"/>
            </a:endParaRPr>
          </a:p>
        </p:txBody>
      </p:sp>
      <p:sp>
        <p:nvSpPr>
          <p:cNvPr id="3" name="Content Placeholder 2"/>
          <p:cNvSpPr>
            <a:spLocks noGrp="1"/>
          </p:cNvSpPr>
          <p:nvPr>
            <p:ph idx="1"/>
          </p:nvPr>
        </p:nvSpPr>
        <p:spPr>
          <a:xfrm>
            <a:off x="457200" y="2057538"/>
            <a:ext cx="8229600" cy="4525963"/>
          </a:xfrm>
        </p:spPr>
        <p:txBody>
          <a:bodyPr/>
          <a:lstStyle/>
          <a:p>
            <a:pPr eaLnBrk="1" hangingPunct="1"/>
            <a:r>
              <a:rPr lang="en-US" altLang="x-none" dirty="0">
                <a:ea typeface="ＭＳ Ｐゴシック" charset="-128"/>
              </a:rPr>
              <a:t>Select effective people who demonstrate personal humility and professional will</a:t>
            </a:r>
          </a:p>
          <a:p>
            <a:pPr lvl="1" eaLnBrk="1" hangingPunct="1">
              <a:lnSpc>
                <a:spcPct val="250000"/>
              </a:lnSpc>
              <a:spcAft>
                <a:spcPts val="1200"/>
              </a:spcAft>
            </a:pPr>
            <a:r>
              <a:rPr lang="en-US" altLang="x-none" dirty="0">
                <a:ea typeface="ＭＳ Ｐゴシック" charset="-128"/>
              </a:rPr>
              <a:t>Get the right people </a:t>
            </a:r>
            <a:r>
              <a:rPr lang="ja-JP" altLang="en-US" dirty="0">
                <a:ea typeface="ＭＳ Ｐゴシック" charset="-128"/>
              </a:rPr>
              <a:t>“</a:t>
            </a:r>
            <a:r>
              <a:rPr lang="en-US" altLang="ja-JP" dirty="0">
                <a:ea typeface="ＭＳ Ｐゴシック" charset="-128"/>
              </a:rPr>
              <a:t>on the bus.</a:t>
            </a:r>
            <a:r>
              <a:rPr lang="ja-JP" altLang="en-US" dirty="0">
                <a:ea typeface="ＭＳ Ｐゴシック" charset="-128"/>
              </a:rPr>
              <a:t>”</a:t>
            </a:r>
            <a:endParaRPr lang="en-US" altLang="ja-JP" dirty="0">
              <a:ea typeface="ＭＳ Ｐゴシック" charset="-128"/>
            </a:endParaRPr>
          </a:p>
          <a:p>
            <a:pPr lvl="1" eaLnBrk="1" hangingPunct="1">
              <a:spcAft>
                <a:spcPts val="1200"/>
              </a:spcAft>
            </a:pPr>
            <a:r>
              <a:rPr lang="en-US" altLang="x-none" dirty="0">
                <a:ea typeface="ＭＳ Ｐゴシック" charset="-128"/>
              </a:rPr>
              <a:t>Do not allow people to stay </a:t>
            </a:r>
            <a:r>
              <a:rPr lang="ja-JP" altLang="en-US" dirty="0">
                <a:ea typeface="ＭＳ Ｐゴシック" charset="-128"/>
              </a:rPr>
              <a:t>“</a:t>
            </a:r>
            <a:r>
              <a:rPr lang="en-US" altLang="ja-JP" dirty="0">
                <a:ea typeface="ＭＳ Ｐゴシック" charset="-128"/>
              </a:rPr>
              <a:t>on the bus</a:t>
            </a:r>
            <a:r>
              <a:rPr lang="ja-JP" altLang="en-US" dirty="0">
                <a:ea typeface="ＭＳ Ｐゴシック" charset="-128"/>
              </a:rPr>
              <a:t>”</a:t>
            </a:r>
            <a:r>
              <a:rPr lang="en-US" altLang="ja-JP" dirty="0">
                <a:ea typeface="ＭＳ Ｐゴシック" charset="-128"/>
              </a:rPr>
              <a:t> if they do not have the right traits.</a:t>
            </a:r>
            <a:endParaRPr lang="en-US" altLang="x-none" dirty="0">
              <a:ea typeface="ＭＳ Ｐゴシック" charset="-128"/>
            </a:endParaRPr>
          </a:p>
        </p:txBody>
      </p:sp>
    </p:spTree>
    <p:extLst>
      <p:ext uri="{BB962C8B-B14F-4D97-AF65-F5344CB8AC3E}">
        <p14:creationId xmlns:p14="http://schemas.microsoft.com/office/powerpoint/2010/main" val="31416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nodeType="afterGroup">
                            <p:stCondLst>
                              <p:cond delay="1000"/>
                            </p:stCondLst>
                            <p:childTnLst>
                              <p:par>
                                <p:cTn id="11" presetID="52" presetClass="entr" presetSubtype="0" fill="hold" grpId="0" nodeType="afterEffect">
                                  <p:stCondLst>
                                    <p:cond delay="300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2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3">
                                            <p:txEl>
                                              <p:pRg st="1" end="1"/>
                                            </p:txEl>
                                          </p:spTgt>
                                        </p:tgtEl>
                                        <p:attrNameLst>
                                          <p:attrName>ppt_x</p:attrName>
                                          <p:attrName>ppt_y</p:attrName>
                                        </p:attrNameLst>
                                      </p:cBhvr>
                                    </p:animMotion>
                                    <p:animEffect transition="in" filter="fade">
                                      <p:cBhvr>
                                        <p:cTn id="15" dur="2000"/>
                                        <p:tgtEl>
                                          <p:spTgt spid="3">
                                            <p:txEl>
                                              <p:pRg st="1" end="1"/>
                                            </p:txEl>
                                          </p:spTgt>
                                        </p:tgtEl>
                                      </p:cBhvr>
                                    </p:animEffect>
                                  </p:childTnLst>
                                </p:cTn>
                              </p:par>
                            </p:childTnLst>
                          </p:cTn>
                        </p:par>
                        <p:par>
                          <p:cTn id="16" fill="hold" nodeType="afterGroup">
                            <p:stCondLst>
                              <p:cond delay="6000"/>
                            </p:stCondLst>
                            <p:childTnLst>
                              <p:par>
                                <p:cTn id="17" presetID="52" presetClass="entr" presetSubtype="0" fill="hold" grpId="0" nodeType="afterEffect">
                                  <p:stCondLst>
                                    <p:cond delay="300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2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3">
                                            <p:txEl>
                                              <p:pRg st="2" end="2"/>
                                            </p:txEl>
                                          </p:spTgt>
                                        </p:tgtEl>
                                        <p:attrNameLst>
                                          <p:attrName>ppt_x</p:attrName>
                                          <p:attrName>ppt_y</p:attrName>
                                        </p:attrNameLst>
                                      </p:cBhvr>
                                    </p:animMotion>
                                    <p:animEffect transition="in" filter="fad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a:t>
            </a:r>
            <a:endParaRPr lang="en-US" dirty="0"/>
          </a:p>
        </p:txBody>
      </p:sp>
      <p:pic>
        <p:nvPicPr>
          <p:cNvPr id="3074" name="Picture 2" descr="C:\Users\eelyjak\Downloads\Screen Shot 2018-04-19 at 11.53.14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2701"/>
            <a:ext cx="9144000" cy="456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19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476"/>
            <a:ext cx="9067800" cy="1004887"/>
          </a:xfrm>
        </p:spPr>
        <p:txBody>
          <a:bodyPr rtlCol="0">
            <a:noAutofit/>
          </a:bodyPr>
          <a:lstStyle/>
          <a:p>
            <a:pPr eaLnBrk="1" fontAlgn="auto" hangingPunct="1">
              <a:spcAft>
                <a:spcPts val="0"/>
              </a:spcAft>
              <a:defRPr/>
            </a:pPr>
            <a:r>
              <a:rPr lang="en-US" dirty="0" smtClean="0">
                <a:ea typeface="+mj-ea"/>
                <a:cs typeface="+mj-cs"/>
              </a:rPr>
              <a:t>Stage 2: Engage in intentional thought</a:t>
            </a:r>
            <a:endParaRPr lang="en-US" dirty="0">
              <a:ea typeface="+mj-ea"/>
              <a:cs typeface="+mj-cs"/>
            </a:endParaRPr>
          </a:p>
        </p:txBody>
      </p:sp>
      <p:sp>
        <p:nvSpPr>
          <p:cNvPr id="3" name="Content Placeholder 2"/>
          <p:cNvSpPr>
            <a:spLocks noGrp="1"/>
          </p:cNvSpPr>
          <p:nvPr>
            <p:ph idx="1"/>
          </p:nvPr>
        </p:nvSpPr>
        <p:spPr>
          <a:xfrm>
            <a:off x="161994" y="1495428"/>
            <a:ext cx="8858249" cy="5162549"/>
          </a:xfrm>
        </p:spPr>
        <p:txBody>
          <a:bodyPr>
            <a:normAutofit lnSpcReduction="10000"/>
          </a:bodyPr>
          <a:lstStyle/>
          <a:p>
            <a:pPr eaLnBrk="1" hangingPunct="1"/>
            <a:r>
              <a:rPr lang="en-US" altLang="x-none" dirty="0">
                <a:ea typeface="ＭＳ Ｐゴシック" charset="-128"/>
              </a:rPr>
              <a:t>Face the brutal facts about your </a:t>
            </a:r>
            <a:r>
              <a:rPr lang="en-US" altLang="x-none" dirty="0" smtClean="0">
                <a:ea typeface="ＭＳ Ｐゴシック" charset="-128"/>
              </a:rPr>
              <a:t>organization</a:t>
            </a:r>
            <a:br>
              <a:rPr lang="en-US" altLang="x-none" dirty="0" smtClean="0">
                <a:ea typeface="ＭＳ Ｐゴシック" charset="-128"/>
              </a:rPr>
            </a:br>
            <a:endParaRPr lang="en-US" altLang="x-none" dirty="0">
              <a:ea typeface="ＭＳ Ｐゴシック" charset="-128"/>
            </a:endParaRPr>
          </a:p>
          <a:p>
            <a:pPr eaLnBrk="1" hangingPunct="1"/>
            <a:r>
              <a:rPr lang="en-US" altLang="x-none" dirty="0">
                <a:ea typeface="ＭＳ Ｐゴシック" charset="-128"/>
              </a:rPr>
              <a:t>Have the faith to believe you will survive and </a:t>
            </a:r>
            <a:r>
              <a:rPr lang="en-US" altLang="x-none" dirty="0" smtClean="0">
                <a:ea typeface="ＭＳ Ｐゴシック" charset="-128"/>
              </a:rPr>
              <a:t>thrive</a:t>
            </a:r>
            <a:br>
              <a:rPr lang="en-US" altLang="x-none" dirty="0" smtClean="0">
                <a:ea typeface="ＭＳ Ｐゴシック" charset="-128"/>
              </a:rPr>
            </a:br>
            <a:endParaRPr lang="en-US" altLang="x-none" dirty="0">
              <a:ea typeface="ＭＳ Ｐゴシック" charset="-128"/>
            </a:endParaRPr>
          </a:p>
          <a:p>
            <a:pPr eaLnBrk="1" hangingPunct="1"/>
            <a:r>
              <a:rPr lang="en-US" altLang="x-none" b="1" dirty="0">
                <a:ea typeface="ＭＳ Ｐゴシック" charset="-128"/>
              </a:rPr>
              <a:t>Answer three pivotal questions</a:t>
            </a:r>
            <a:r>
              <a:rPr lang="en-US" altLang="x-none" b="1" dirty="0" smtClean="0">
                <a:ea typeface="ＭＳ Ｐゴシック" charset="-128"/>
              </a:rPr>
              <a:t>:</a:t>
            </a:r>
            <a:br>
              <a:rPr lang="en-US" altLang="x-none" b="1" dirty="0" smtClean="0">
                <a:ea typeface="ＭＳ Ｐゴシック" charset="-128"/>
              </a:rPr>
            </a:br>
            <a:endParaRPr lang="en-US" altLang="x-none" b="1" dirty="0">
              <a:ea typeface="ＭＳ Ｐゴシック" charset="-128"/>
            </a:endParaRPr>
          </a:p>
          <a:p>
            <a:pPr marL="914400" lvl="1" indent="-514350" eaLnBrk="1" hangingPunct="1">
              <a:buFont typeface="Calibri" charset="0"/>
              <a:buAutoNum type="arabicPeriod"/>
            </a:pPr>
            <a:r>
              <a:rPr lang="en-US" altLang="x-none" dirty="0">
                <a:ea typeface="ＭＳ Ｐゴシック" charset="-128"/>
              </a:rPr>
              <a:t>What is SNA deeply passionate about?</a:t>
            </a:r>
          </a:p>
          <a:p>
            <a:pPr marL="914400" lvl="1" indent="-514350" eaLnBrk="1" hangingPunct="1">
              <a:buFont typeface="Calibri" charset="0"/>
              <a:buAutoNum type="arabicPeriod"/>
            </a:pPr>
            <a:r>
              <a:rPr lang="en-US" altLang="x-none" dirty="0">
                <a:ea typeface="ＭＳ Ｐゴシック" charset="-128"/>
              </a:rPr>
              <a:t>What can SNA be the best in the world at?</a:t>
            </a:r>
          </a:p>
          <a:p>
            <a:pPr marL="914400" lvl="1" indent="-514350" eaLnBrk="1" hangingPunct="1">
              <a:buFont typeface="Calibri" charset="0"/>
              <a:buAutoNum type="arabicPeriod"/>
            </a:pPr>
            <a:r>
              <a:rPr lang="en-US" altLang="x-none" dirty="0">
                <a:ea typeface="ＭＳ Ｐゴシック" charset="-128"/>
              </a:rPr>
              <a:t>What best drives SNA</a:t>
            </a:r>
            <a:r>
              <a:rPr lang="en-US" altLang="en-US" dirty="0">
                <a:ea typeface="ＭＳ Ｐゴシック" charset="-128"/>
              </a:rPr>
              <a:t>’</a:t>
            </a:r>
            <a:r>
              <a:rPr lang="en-US" altLang="x-none" dirty="0">
                <a:ea typeface="ＭＳ Ｐゴシック" charset="-128"/>
              </a:rPr>
              <a:t>s economic or resource engine?</a:t>
            </a:r>
          </a:p>
          <a:p>
            <a:pPr marL="914400" lvl="1" indent="-514350" eaLnBrk="1" hangingPunct="1">
              <a:buFont typeface="Calibri" charset="0"/>
              <a:buAutoNum type="arabicPeriod"/>
            </a:pPr>
            <a:endParaRPr lang="en-US" altLang="x-none" dirty="0">
              <a:solidFill>
                <a:srgbClr val="00B050"/>
              </a:solidFill>
              <a:ea typeface="ＭＳ Ｐゴシック" charset="-128"/>
            </a:endParaRPr>
          </a:p>
        </p:txBody>
      </p:sp>
    </p:spTree>
    <p:extLst>
      <p:ext uri="{BB962C8B-B14F-4D97-AF65-F5344CB8AC3E}">
        <p14:creationId xmlns:p14="http://schemas.microsoft.com/office/powerpoint/2010/main" val="165357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nodeType="afterGroup">
                            <p:stCondLst>
                              <p:cond delay="5000"/>
                            </p:stCondLst>
                            <p:childTnLst>
                              <p:par>
                                <p:cTn id="9" presetID="22" presetClass="entr" presetSubtype="1" fill="hold" grpId="0"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nodeType="afterGroup">
                            <p:stCondLst>
                              <p:cond delay="10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nodeType="afterGroup">
                            <p:stCondLst>
                              <p:cond delay="12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par>
                                <p:cTn id="20" presetID="22" presetClass="entr" presetSubtype="1" fill="hold" grpId="0" nodeType="withEffect">
                                  <p:stCondLst>
                                    <p:cond delay="3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2000"/>
                                        <p:tgtEl>
                                          <p:spTgt spid="3">
                                            <p:txEl>
                                              <p:pRg st="4" end="4"/>
                                            </p:txEl>
                                          </p:spTgt>
                                        </p:tgtEl>
                                      </p:cBhvr>
                                    </p:animEffect>
                                  </p:childTnLst>
                                </p:cTn>
                              </p:par>
                            </p:childTnLst>
                          </p:cTn>
                        </p:par>
                        <p:par>
                          <p:cTn id="23" fill="hold" nodeType="afterGroup">
                            <p:stCondLst>
                              <p:cond delay="17000"/>
                            </p:stCondLst>
                            <p:childTnLst>
                              <p:par>
                                <p:cTn id="24" presetID="22" presetClass="entr" presetSubtype="1" fill="hold" grpId="0" nodeType="afterEffect">
                                  <p:stCondLst>
                                    <p:cond delay="30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229600" cy="944562"/>
          </a:xfrm>
        </p:spPr>
        <p:txBody>
          <a:bodyPr rtlCol="0">
            <a:normAutofit/>
          </a:bodyPr>
          <a:lstStyle/>
          <a:p>
            <a:pPr eaLnBrk="1" fontAlgn="auto" hangingPunct="1">
              <a:spcAft>
                <a:spcPts val="0"/>
              </a:spcAft>
              <a:defRPr/>
            </a:pPr>
            <a:r>
              <a:rPr lang="en-US" dirty="0" smtClean="0">
                <a:ea typeface="+mj-ea"/>
                <a:cs typeface="+mj-cs"/>
              </a:rPr>
              <a:t>Stage 3:Take intentional action</a:t>
            </a:r>
            <a:endParaRPr lang="en-US" dirty="0">
              <a:ea typeface="+mj-ea"/>
              <a:cs typeface="+mj-cs"/>
            </a:endParaRPr>
          </a:p>
        </p:txBody>
      </p:sp>
      <p:sp>
        <p:nvSpPr>
          <p:cNvPr id="3" name="Content Placeholder 2"/>
          <p:cNvSpPr>
            <a:spLocks noGrp="1"/>
          </p:cNvSpPr>
          <p:nvPr>
            <p:ph idx="1"/>
          </p:nvPr>
        </p:nvSpPr>
        <p:spPr>
          <a:xfrm>
            <a:off x="457200" y="1390650"/>
            <a:ext cx="8229600" cy="533400"/>
          </a:xfrm>
        </p:spPr>
        <p:txBody>
          <a:bodyPr>
            <a:normAutofit lnSpcReduction="10000"/>
          </a:bodyPr>
          <a:lstStyle/>
          <a:p>
            <a:pPr marL="0" indent="0" algn="ctr" eaLnBrk="1" hangingPunct="1">
              <a:spcAft>
                <a:spcPts val="2400"/>
              </a:spcAft>
              <a:buNone/>
            </a:pPr>
            <a:r>
              <a:rPr lang="en-US" altLang="x-none" sz="3000" b="1" dirty="0">
                <a:ea typeface="ＭＳ Ｐゴシック" charset="-128"/>
              </a:rPr>
              <a:t>Stick to the Hedgehog Elements</a:t>
            </a:r>
          </a:p>
        </p:txBody>
      </p:sp>
      <p:grpSp>
        <p:nvGrpSpPr>
          <p:cNvPr id="27651" name="Group 10"/>
          <p:cNvGrpSpPr>
            <a:grpSpLocks/>
          </p:cNvGrpSpPr>
          <p:nvPr/>
        </p:nvGrpSpPr>
        <p:grpSpPr bwMode="auto">
          <a:xfrm>
            <a:off x="838200" y="2057400"/>
            <a:ext cx="4114800" cy="3657600"/>
            <a:chOff x="1752600" y="1981200"/>
            <a:chExt cx="5715000" cy="4724400"/>
          </a:xfrm>
        </p:grpSpPr>
        <p:sp>
          <p:nvSpPr>
            <p:cNvPr id="4" name="Oval 3"/>
            <p:cNvSpPr/>
            <p:nvPr/>
          </p:nvSpPr>
          <p:spPr>
            <a:xfrm>
              <a:off x="1752600" y="1981200"/>
              <a:ext cx="3353594" cy="3047074"/>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819753" y="3658526"/>
              <a:ext cx="3353594" cy="3047074"/>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a:solidFill>
                  <a:srgbClr val="00B0F0"/>
                </a:solidFill>
              </a:endParaRPr>
            </a:p>
          </p:txBody>
        </p:sp>
        <p:sp>
          <p:nvSpPr>
            <p:cNvPr id="6" name="Oval 5"/>
            <p:cNvSpPr/>
            <p:nvPr/>
          </p:nvSpPr>
          <p:spPr>
            <a:xfrm>
              <a:off x="3809736" y="1981200"/>
              <a:ext cx="3353593" cy="304707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B050"/>
                </a:solidFill>
              </a:endParaRPr>
            </a:p>
          </p:txBody>
        </p:sp>
        <p:sp>
          <p:nvSpPr>
            <p:cNvPr id="7" name="TextBox 6"/>
            <p:cNvSpPr txBox="1"/>
            <p:nvPr/>
          </p:nvSpPr>
          <p:spPr>
            <a:xfrm>
              <a:off x="2912357" y="4999567"/>
              <a:ext cx="4189236" cy="616195"/>
            </a:xfrm>
            <a:prstGeom prst="rect">
              <a:avLst/>
            </a:prstGeom>
            <a:noFill/>
          </p:spPr>
          <p:txBody>
            <a:bodyPr>
              <a:spAutoFit/>
            </a:bodyPr>
            <a:lstStyle/>
            <a:p>
              <a:pPr fontAlgn="auto">
                <a:spcBef>
                  <a:spcPts val="0"/>
                </a:spcBef>
                <a:spcAft>
                  <a:spcPts val="0"/>
                </a:spcAft>
                <a:defRPr/>
              </a:pPr>
              <a:r>
                <a:rPr lang="en-US" sz="2500" b="1" dirty="0">
                  <a:solidFill>
                    <a:srgbClr val="00B0F0"/>
                  </a:solidFill>
                  <a:latin typeface="+mn-lt"/>
                  <a:ea typeface="+mn-ea"/>
                </a:rPr>
                <a:t>Resource Engine</a:t>
              </a:r>
            </a:p>
          </p:txBody>
        </p:sp>
        <p:sp>
          <p:nvSpPr>
            <p:cNvPr id="27658" name="TextBox 11"/>
            <p:cNvSpPr txBox="1">
              <a:spLocks noChangeArrowheads="1"/>
            </p:cNvSpPr>
            <p:nvPr/>
          </p:nvSpPr>
          <p:spPr bwMode="auto">
            <a:xfrm>
              <a:off x="5105400" y="2895601"/>
              <a:ext cx="2362200" cy="6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2500" b="1">
                  <a:solidFill>
                    <a:srgbClr val="00B050"/>
                  </a:solidFill>
                  <a:latin typeface="Calibri" charset="0"/>
                </a:rPr>
                <a:t>Best At</a:t>
              </a:r>
            </a:p>
          </p:txBody>
        </p:sp>
        <p:sp>
          <p:nvSpPr>
            <p:cNvPr id="9" name="TextBox 8"/>
            <p:cNvSpPr txBox="1"/>
            <p:nvPr/>
          </p:nvSpPr>
          <p:spPr>
            <a:xfrm>
              <a:off x="1829771" y="2971602"/>
              <a:ext cx="2132100" cy="616195"/>
            </a:xfrm>
            <a:prstGeom prst="rect">
              <a:avLst/>
            </a:prstGeom>
            <a:noFill/>
          </p:spPr>
          <p:txBody>
            <a:bodyPr>
              <a:spAutoFit/>
            </a:bodyPr>
            <a:lstStyle/>
            <a:p>
              <a:pPr fontAlgn="auto">
                <a:spcBef>
                  <a:spcPts val="0"/>
                </a:spcBef>
                <a:spcAft>
                  <a:spcPts val="0"/>
                </a:spcAft>
                <a:defRPr/>
              </a:pPr>
              <a:r>
                <a:rPr lang="en-US" sz="2500" b="1" dirty="0">
                  <a:solidFill>
                    <a:schemeClr val="accent6">
                      <a:lumMod val="75000"/>
                    </a:schemeClr>
                  </a:solidFill>
                  <a:latin typeface="+mn-lt"/>
                  <a:ea typeface="+mn-ea"/>
                </a:rPr>
                <a:t>Passion</a:t>
              </a:r>
            </a:p>
          </p:txBody>
        </p:sp>
      </p:grpSp>
      <p:sp>
        <p:nvSpPr>
          <p:cNvPr id="27652" name="Rectangle 9"/>
          <p:cNvSpPr>
            <a:spLocks noChangeArrowheads="1"/>
          </p:cNvSpPr>
          <p:nvPr/>
        </p:nvSpPr>
        <p:spPr bwMode="auto">
          <a:xfrm>
            <a:off x="457200" y="58420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2400"/>
              </a:spcAft>
              <a:buFont typeface="Arial" charset="0"/>
              <a:buChar char="•"/>
            </a:pPr>
            <a:r>
              <a:rPr lang="en-US" altLang="x-none" sz="3000" dirty="0">
                <a:latin typeface="Calibri" charset="0"/>
              </a:rPr>
              <a:t>Power and success builds slowly at first and then increasing momentum over time</a:t>
            </a:r>
          </a:p>
        </p:txBody>
      </p:sp>
      <p:pic>
        <p:nvPicPr>
          <p:cNvPr id="2765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2362200"/>
            <a:ext cx="2738438" cy="2438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48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Stage 4: Build greatness to last</a:t>
            </a:r>
            <a:endParaRPr lang="en-US" dirty="0">
              <a:ea typeface="+mj-ea"/>
              <a:cs typeface="+mj-cs"/>
            </a:endParaRPr>
          </a:p>
        </p:txBody>
      </p:sp>
      <p:sp>
        <p:nvSpPr>
          <p:cNvPr id="3" name="Content Placeholder 2"/>
          <p:cNvSpPr>
            <a:spLocks noGrp="1"/>
          </p:cNvSpPr>
          <p:nvPr>
            <p:ph idx="1"/>
          </p:nvPr>
        </p:nvSpPr>
        <p:spPr>
          <a:xfrm>
            <a:off x="228600" y="1600200"/>
            <a:ext cx="8686800" cy="4953000"/>
          </a:xfrm>
        </p:spPr>
        <p:txBody>
          <a:bodyPr rtlCol="0">
            <a:normAutofit/>
          </a:bodyPr>
          <a:lstStyle/>
          <a:p>
            <a:pPr eaLnBrk="1" fontAlgn="auto" hangingPunct="1">
              <a:spcAft>
                <a:spcPts val="1200"/>
              </a:spcAft>
              <a:buFont typeface="Arial" pitchFamily="34" charset="0"/>
              <a:buChar char="•"/>
              <a:defRPr/>
            </a:pPr>
            <a:r>
              <a:rPr lang="en-US" dirty="0" smtClean="0">
                <a:latin typeface="+mn-lt"/>
                <a:ea typeface="+mn-ea"/>
                <a:cs typeface="+mn-cs"/>
              </a:rPr>
              <a:t>Longevity of great organizations is related to clear and consistent </a:t>
            </a:r>
            <a:r>
              <a:rPr lang="en-US" b="1" dirty="0" smtClean="0">
                <a:latin typeface="+mn-lt"/>
                <a:ea typeface="+mn-ea"/>
                <a:cs typeface="+mn-cs"/>
              </a:rPr>
              <a:t>organizational structures</a:t>
            </a:r>
            <a:r>
              <a:rPr lang="en-US" dirty="0" smtClean="0">
                <a:latin typeface="+mn-lt"/>
                <a:ea typeface="+mn-ea"/>
                <a:cs typeface="+mn-cs"/>
              </a:rPr>
              <a:t>.</a:t>
            </a:r>
          </a:p>
          <a:p>
            <a:pPr eaLnBrk="1" fontAlgn="auto" hangingPunct="1">
              <a:spcAft>
                <a:spcPts val="1200"/>
              </a:spcAft>
              <a:buFont typeface="Arial" pitchFamily="34" charset="0"/>
              <a:buChar char="•"/>
              <a:defRPr/>
            </a:pPr>
            <a:r>
              <a:rPr lang="en-US" dirty="0" smtClean="0">
                <a:latin typeface="+mn-lt"/>
                <a:ea typeface="+mn-ea"/>
                <a:cs typeface="+mn-cs"/>
              </a:rPr>
              <a:t>Long-lasting organizations implement strategies to stimulate </a:t>
            </a:r>
            <a:r>
              <a:rPr lang="en-US" b="1" dirty="0" smtClean="0">
                <a:latin typeface="+mn-lt"/>
                <a:ea typeface="+mn-ea"/>
                <a:cs typeface="+mn-cs"/>
              </a:rPr>
              <a:t>organizational progress</a:t>
            </a:r>
            <a:r>
              <a:rPr lang="en-US" dirty="0" smtClean="0">
                <a:latin typeface="+mn-lt"/>
                <a:ea typeface="+mn-ea"/>
                <a:cs typeface="+mn-cs"/>
              </a:rPr>
              <a:t>. </a:t>
            </a:r>
          </a:p>
          <a:p>
            <a:pPr eaLnBrk="1" fontAlgn="auto" hangingPunct="1">
              <a:spcAft>
                <a:spcPts val="1200"/>
              </a:spcAft>
              <a:buFont typeface="Arial" pitchFamily="34" charset="0"/>
              <a:buChar char="•"/>
              <a:defRPr/>
            </a:pPr>
            <a:r>
              <a:rPr lang="en-US" dirty="0" smtClean="0">
                <a:latin typeface="+mn-lt"/>
                <a:ea typeface="+mn-ea"/>
                <a:cs typeface="+mn-cs"/>
              </a:rPr>
              <a:t>Lasting organizations are based on consistent </a:t>
            </a:r>
            <a:r>
              <a:rPr lang="en-US" b="1" dirty="0" smtClean="0">
                <a:latin typeface="+mn-lt"/>
                <a:ea typeface="+mn-ea"/>
                <a:cs typeface="+mn-cs"/>
              </a:rPr>
              <a:t>core values </a:t>
            </a:r>
            <a:r>
              <a:rPr lang="en-US" dirty="0" smtClean="0">
                <a:latin typeface="+mn-lt"/>
                <a:ea typeface="+mn-ea"/>
                <a:cs typeface="+mn-cs"/>
              </a:rPr>
              <a:t>yet relentlessly assess themselves to </a:t>
            </a:r>
            <a:r>
              <a:rPr lang="en-US" b="1" dirty="0" smtClean="0">
                <a:latin typeface="+mn-lt"/>
                <a:ea typeface="+mn-ea"/>
                <a:cs typeface="+mn-cs"/>
              </a:rPr>
              <a:t>adapt to an ever-changing world.</a:t>
            </a:r>
            <a:endParaRPr lang="en-US" b="1" dirty="0">
              <a:latin typeface="+mn-lt"/>
              <a:ea typeface="+mn-ea"/>
              <a:cs typeface="+mn-cs"/>
            </a:endParaRPr>
          </a:p>
        </p:txBody>
      </p:sp>
    </p:spTree>
    <p:extLst>
      <p:ext uri="{BB962C8B-B14F-4D97-AF65-F5344CB8AC3E}">
        <p14:creationId xmlns:p14="http://schemas.microsoft.com/office/powerpoint/2010/main" val="79999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4000"/>
                            </p:stCondLst>
                            <p:childTnLst>
                              <p:par>
                                <p:cTn id="10" presetID="2" presetClass="entr" presetSubtype="4" fill="hold" grpId="0" nodeType="after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8000"/>
                            </p:stCondLst>
                            <p:childTnLst>
                              <p:par>
                                <p:cTn id="15" presetID="2" presetClass="entr" presetSubtype="4" fill="hold" grpId="0"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Session</a:t>
            </a:r>
            <a:endParaRPr lang="en-US" dirty="0"/>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R="0" lvl="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US" dirty="0" smtClean="0">
                <a:latin typeface="+mn-lt"/>
              </a:rPr>
              <a:t>Revisit the action items from the SNA Good to Great Memo (August 2017).</a:t>
            </a:r>
          </a:p>
          <a:p>
            <a:pPr marR="0" lvl="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lang="en-US" dirty="0">
              <a:latin typeface="+mn-lt"/>
            </a:endParaRPr>
          </a:p>
          <a:p>
            <a:pPr marR="0" lvl="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US" dirty="0" smtClean="0">
                <a:latin typeface="+mn-lt"/>
              </a:rPr>
              <a:t>Analyze your progress to date.</a:t>
            </a:r>
            <a:endParaRPr lang="en-US" dirty="0">
              <a:latin typeface="+mn-lt"/>
            </a:endParaRPr>
          </a:p>
        </p:txBody>
      </p:sp>
    </p:spTree>
    <p:extLst>
      <p:ext uri="{BB962C8B-B14F-4D97-AF65-F5344CB8AC3E}">
        <p14:creationId xmlns:p14="http://schemas.microsoft.com/office/powerpoint/2010/main" val="1116803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0" y="1590675"/>
            <a:ext cx="9248774" cy="4724400"/>
          </a:xfrm>
        </p:spPr>
        <p:txBody>
          <a:bodyPr>
            <a:normAutofit/>
          </a:bodyPr>
          <a:lstStyle/>
          <a:p>
            <a:pPr marL="0" marR="0">
              <a:lnSpc>
                <a:spcPct val="107000"/>
              </a:lnSpc>
              <a:spcBef>
                <a:spcPts val="0"/>
              </a:spcBef>
              <a:spcAft>
                <a:spcPts val="8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SNA Parent Perceptions on International Higher Education</a:t>
            </a:r>
            <a:b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Research presented at the AERA conference 2018 in NYC</a:t>
            </a:r>
            <a:endParaRPr lang="en-US" sz="2800" dirty="0">
              <a:latin typeface="Arial" charset="0"/>
            </a:endParaRPr>
          </a:p>
        </p:txBody>
      </p:sp>
    </p:spTree>
    <p:extLst>
      <p:ext uri="{BB962C8B-B14F-4D97-AF65-F5344CB8AC3E}">
        <p14:creationId xmlns:p14="http://schemas.microsoft.com/office/powerpoint/2010/main" val="3962574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65F50F0-7055-45D4-AD3F-86E3B93B39FF}"/>
              </a:ext>
            </a:extLst>
          </p:cNvPr>
          <p:cNvSpPr>
            <a:spLocks noGrp="1"/>
          </p:cNvSpPr>
          <p:nvPr>
            <p:ph type="title"/>
          </p:nvPr>
        </p:nvSpPr>
        <p:spPr/>
        <p:txBody>
          <a:bodyPr>
            <a:normAutofit fontScale="90000"/>
          </a:bodyPr>
          <a:lstStyle/>
          <a:p>
            <a:r>
              <a:rPr lang="en-US" sz="4400" dirty="0"/>
              <a:t>International Academic Mobility (IAM)</a:t>
            </a:r>
          </a:p>
        </p:txBody>
      </p:sp>
      <p:sp>
        <p:nvSpPr>
          <p:cNvPr id="8" name="Content Placeholder 7">
            <a:extLst>
              <a:ext uri="{FF2B5EF4-FFF2-40B4-BE49-F238E27FC236}">
                <a16:creationId xmlns:a16="http://schemas.microsoft.com/office/drawing/2014/main" xmlns="" id="{EE90A73E-064F-44F7-AAC4-0A0419EA8F88}"/>
              </a:ext>
            </a:extLst>
          </p:cNvPr>
          <p:cNvSpPr>
            <a:spLocks noGrp="1"/>
          </p:cNvSpPr>
          <p:nvPr>
            <p:ph idx="1"/>
          </p:nvPr>
        </p:nvSpPr>
        <p:spPr>
          <a:xfrm>
            <a:off x="457200" y="2221997"/>
            <a:ext cx="8229600" cy="4157663"/>
          </a:xfrm>
        </p:spPr>
        <p:txBody>
          <a:bodyPr/>
          <a:lstStyle/>
          <a:p>
            <a:r>
              <a:rPr lang="en-US" sz="3200" dirty="0"/>
              <a:t>Many parents seek international higher education opportunities for their students, with most students going to university in the US, Canada, and Australia </a:t>
            </a:r>
            <a:r>
              <a:rPr lang="en-US" sz="1600" dirty="0"/>
              <a:t>(Fang &amp; Wang, 2014; Schultz, 2015)</a:t>
            </a:r>
            <a:r>
              <a:rPr lang="en-US" dirty="0"/>
              <a:t>.  </a:t>
            </a:r>
          </a:p>
          <a:p>
            <a:r>
              <a:rPr lang="en-US" sz="3200" dirty="0"/>
              <a:t>Number of Chinese students attending international higher </a:t>
            </a:r>
            <a:r>
              <a:rPr lang="en-US" sz="3200" dirty="0" err="1"/>
              <a:t>ed</a:t>
            </a:r>
            <a:r>
              <a:rPr lang="en-US" sz="3200" dirty="0"/>
              <a:t> has increased by 20% annually since 2008 </a:t>
            </a:r>
            <a:r>
              <a:rPr lang="en-US" sz="1600" dirty="0"/>
              <a:t>(Cao, et al., 2016).  </a:t>
            </a:r>
          </a:p>
          <a:p>
            <a:endParaRPr lang="en-US" sz="1600" dirty="0"/>
          </a:p>
        </p:txBody>
      </p:sp>
    </p:spTree>
    <p:extLst>
      <p:ext uri="{BB962C8B-B14F-4D97-AF65-F5344CB8AC3E}">
        <p14:creationId xmlns:p14="http://schemas.microsoft.com/office/powerpoint/2010/main" val="1152907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71D58-F4BD-4BCC-BF70-278356112A86}"/>
              </a:ext>
            </a:extLst>
          </p:cNvPr>
          <p:cNvSpPr>
            <a:spLocks noGrp="1"/>
          </p:cNvSpPr>
          <p:nvPr>
            <p:ph type="title"/>
          </p:nvPr>
        </p:nvSpPr>
        <p:spPr/>
        <p:txBody>
          <a:bodyPr/>
          <a:lstStyle/>
          <a:p>
            <a:r>
              <a:rPr lang="en-US" sz="4400" dirty="0" smtClean="0"/>
              <a:t>Research Question</a:t>
            </a:r>
            <a:endParaRPr lang="en-US" sz="4400" dirty="0"/>
          </a:p>
        </p:txBody>
      </p:sp>
      <p:sp>
        <p:nvSpPr>
          <p:cNvPr id="3" name="Content Placeholder 2">
            <a:extLst>
              <a:ext uri="{FF2B5EF4-FFF2-40B4-BE49-F238E27FC236}">
                <a16:creationId xmlns:a16="http://schemas.microsoft.com/office/drawing/2014/main" xmlns="" id="{ACF6CAFD-4371-4B34-AE69-C4F2A45788A4}"/>
              </a:ext>
            </a:extLst>
          </p:cNvPr>
          <p:cNvSpPr>
            <a:spLocks noGrp="1"/>
          </p:cNvSpPr>
          <p:nvPr>
            <p:ph idx="1"/>
          </p:nvPr>
        </p:nvSpPr>
        <p:spPr>
          <a:xfrm>
            <a:off x="457200" y="1995662"/>
            <a:ext cx="8229600" cy="4124482"/>
          </a:xfrm>
        </p:spPr>
        <p:txBody>
          <a:bodyPr/>
          <a:lstStyle/>
          <a:p>
            <a:r>
              <a:rPr lang="en-US" sz="3200" dirty="0" smtClean="0"/>
              <a:t>What </a:t>
            </a:r>
            <a:r>
              <a:rPr lang="en-US" sz="3200" dirty="0"/>
              <a:t>are </a:t>
            </a:r>
            <a:r>
              <a:rPr lang="en-US" sz="3200" dirty="0" smtClean="0"/>
              <a:t>SNA </a:t>
            </a:r>
            <a:r>
              <a:rPr lang="en-US" sz="3200" dirty="0"/>
              <a:t>parents’ perspectives on their children attending college in the United States</a:t>
            </a:r>
            <a:r>
              <a:rPr lang="en-US" sz="3200" dirty="0" smtClean="0"/>
              <a:t>?</a:t>
            </a:r>
            <a:endParaRPr lang="en-US" sz="3200" dirty="0"/>
          </a:p>
        </p:txBody>
      </p:sp>
    </p:spTree>
    <p:extLst>
      <p:ext uri="{BB962C8B-B14F-4D97-AF65-F5344CB8AC3E}">
        <p14:creationId xmlns:p14="http://schemas.microsoft.com/office/powerpoint/2010/main" val="3166463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7A3F8-C72F-40B0-AD3F-CA14A3015412}"/>
              </a:ext>
            </a:extLst>
          </p:cNvPr>
          <p:cNvSpPr>
            <a:spLocks noGrp="1"/>
          </p:cNvSpPr>
          <p:nvPr>
            <p:ph type="title"/>
          </p:nvPr>
        </p:nvSpPr>
        <p:spPr/>
        <p:txBody>
          <a:bodyPr/>
          <a:lstStyle/>
          <a:p>
            <a:r>
              <a:rPr lang="en-US" dirty="0"/>
              <a:t>Findings—Theme One</a:t>
            </a:r>
          </a:p>
        </p:txBody>
      </p:sp>
      <p:sp>
        <p:nvSpPr>
          <p:cNvPr id="3" name="Content Placeholder 2">
            <a:extLst>
              <a:ext uri="{FF2B5EF4-FFF2-40B4-BE49-F238E27FC236}">
                <a16:creationId xmlns:a16="http://schemas.microsoft.com/office/drawing/2014/main" xmlns="" id="{937D75F3-4517-44DE-9C9D-9F7BAC24880D}"/>
              </a:ext>
            </a:extLst>
          </p:cNvPr>
          <p:cNvSpPr>
            <a:spLocks noGrp="1"/>
          </p:cNvSpPr>
          <p:nvPr>
            <p:ph idx="1"/>
          </p:nvPr>
        </p:nvSpPr>
        <p:spPr>
          <a:xfrm>
            <a:off x="457200" y="1968500"/>
            <a:ext cx="8229600" cy="4157663"/>
          </a:xfrm>
        </p:spPr>
        <p:txBody>
          <a:bodyPr/>
          <a:lstStyle/>
          <a:p>
            <a:r>
              <a:rPr lang="en-US" sz="3200" dirty="0" smtClean="0"/>
              <a:t>SNA parents </a:t>
            </a:r>
            <a:r>
              <a:rPr lang="en-US" sz="3200" dirty="0"/>
              <a:t>value broad, global opportunities for their children</a:t>
            </a:r>
          </a:p>
          <a:p>
            <a:pPr lvl="1"/>
            <a:r>
              <a:rPr lang="en-US" sz="3200" dirty="0"/>
              <a:t>Future job opportunities</a:t>
            </a:r>
          </a:p>
          <a:p>
            <a:pPr lvl="1"/>
            <a:r>
              <a:rPr lang="en-US" sz="3200" dirty="0"/>
              <a:t>Offers global vision</a:t>
            </a:r>
          </a:p>
        </p:txBody>
      </p:sp>
      <p:pic>
        <p:nvPicPr>
          <p:cNvPr id="4" name="Picture 3">
            <a:extLst>
              <a:ext uri="{FF2B5EF4-FFF2-40B4-BE49-F238E27FC236}">
                <a16:creationId xmlns:a16="http://schemas.microsoft.com/office/drawing/2014/main" xmlns="" id="{26A304C0-50F7-4FEF-8E4E-64124E4C031B}"/>
              </a:ext>
            </a:extLst>
          </p:cNvPr>
          <p:cNvPicPr>
            <a:picLocks noChangeAspect="1"/>
          </p:cNvPicPr>
          <p:nvPr/>
        </p:nvPicPr>
        <p:blipFill>
          <a:blip r:embed="rId2"/>
          <a:stretch>
            <a:fillRect/>
          </a:stretch>
        </p:blipFill>
        <p:spPr>
          <a:xfrm>
            <a:off x="3338512" y="4400550"/>
            <a:ext cx="2466975" cy="1943100"/>
          </a:xfrm>
          <a:prstGeom prst="rect">
            <a:avLst/>
          </a:prstGeom>
        </p:spPr>
      </p:pic>
    </p:spTree>
    <p:extLst>
      <p:ext uri="{BB962C8B-B14F-4D97-AF65-F5344CB8AC3E}">
        <p14:creationId xmlns:p14="http://schemas.microsoft.com/office/powerpoint/2010/main" val="2988555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6DDEC-B366-4037-BC38-D73A10E8C7CD}"/>
              </a:ext>
            </a:extLst>
          </p:cNvPr>
          <p:cNvSpPr>
            <a:spLocks noGrp="1"/>
          </p:cNvSpPr>
          <p:nvPr>
            <p:ph type="title"/>
          </p:nvPr>
        </p:nvSpPr>
        <p:spPr/>
        <p:txBody>
          <a:bodyPr/>
          <a:lstStyle/>
          <a:p>
            <a:r>
              <a:rPr lang="en-US" dirty="0"/>
              <a:t>Findings—Theme Two</a:t>
            </a:r>
          </a:p>
        </p:txBody>
      </p:sp>
      <p:sp>
        <p:nvSpPr>
          <p:cNvPr id="3" name="Content Placeholder 2">
            <a:extLst>
              <a:ext uri="{FF2B5EF4-FFF2-40B4-BE49-F238E27FC236}">
                <a16:creationId xmlns:a16="http://schemas.microsoft.com/office/drawing/2014/main" xmlns="" id="{E9ED0B86-1FE1-44CF-AD0E-6CA44245629B}"/>
              </a:ext>
            </a:extLst>
          </p:cNvPr>
          <p:cNvSpPr>
            <a:spLocks noGrp="1"/>
          </p:cNvSpPr>
          <p:nvPr>
            <p:ph idx="1"/>
          </p:nvPr>
        </p:nvSpPr>
        <p:spPr>
          <a:xfrm>
            <a:off x="457200" y="1774479"/>
            <a:ext cx="8229600" cy="4052919"/>
          </a:xfrm>
        </p:spPr>
        <p:txBody>
          <a:bodyPr/>
          <a:lstStyle/>
          <a:p>
            <a:r>
              <a:rPr lang="en-US" sz="3200" dirty="0"/>
              <a:t>Advanced technology and innovation are keys to the future</a:t>
            </a:r>
          </a:p>
          <a:p>
            <a:pPr lvl="1"/>
            <a:r>
              <a:rPr lang="en-US" sz="3200" dirty="0"/>
              <a:t>Think US is a very advanced country that offers opportunities for learning</a:t>
            </a:r>
          </a:p>
          <a:p>
            <a:pPr lvl="1"/>
            <a:r>
              <a:rPr lang="en-US" sz="3200" dirty="0"/>
              <a:t>High tech is attractive</a:t>
            </a:r>
          </a:p>
        </p:txBody>
      </p:sp>
      <p:pic>
        <p:nvPicPr>
          <p:cNvPr id="4" name="Picture 3">
            <a:extLst>
              <a:ext uri="{FF2B5EF4-FFF2-40B4-BE49-F238E27FC236}">
                <a16:creationId xmlns:a16="http://schemas.microsoft.com/office/drawing/2014/main" xmlns="" id="{C42CA314-2DFA-4AFC-AD67-2D160F461B3D}"/>
              </a:ext>
            </a:extLst>
          </p:cNvPr>
          <p:cNvPicPr>
            <a:picLocks noChangeAspect="1"/>
          </p:cNvPicPr>
          <p:nvPr/>
        </p:nvPicPr>
        <p:blipFill>
          <a:blip r:embed="rId2"/>
          <a:stretch>
            <a:fillRect/>
          </a:stretch>
        </p:blipFill>
        <p:spPr>
          <a:xfrm>
            <a:off x="2811856" y="4540097"/>
            <a:ext cx="3127218" cy="2017056"/>
          </a:xfrm>
          <a:prstGeom prst="rect">
            <a:avLst/>
          </a:prstGeom>
        </p:spPr>
      </p:pic>
    </p:spTree>
    <p:extLst>
      <p:ext uri="{BB962C8B-B14F-4D97-AF65-F5344CB8AC3E}">
        <p14:creationId xmlns:p14="http://schemas.microsoft.com/office/powerpoint/2010/main" val="1524190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EF8C1-5873-41D8-AF0F-3C19967BC4A7}"/>
              </a:ext>
            </a:extLst>
          </p:cNvPr>
          <p:cNvSpPr>
            <a:spLocks noGrp="1"/>
          </p:cNvSpPr>
          <p:nvPr>
            <p:ph type="title"/>
          </p:nvPr>
        </p:nvSpPr>
        <p:spPr/>
        <p:txBody>
          <a:bodyPr/>
          <a:lstStyle/>
          <a:p>
            <a:r>
              <a:rPr lang="en-US" dirty="0"/>
              <a:t>Findings—Theme Three</a:t>
            </a:r>
          </a:p>
        </p:txBody>
      </p:sp>
      <p:sp>
        <p:nvSpPr>
          <p:cNvPr id="3" name="Content Placeholder 2">
            <a:extLst>
              <a:ext uri="{FF2B5EF4-FFF2-40B4-BE49-F238E27FC236}">
                <a16:creationId xmlns:a16="http://schemas.microsoft.com/office/drawing/2014/main" xmlns="" id="{C0E09FF9-4398-4EB3-815B-7DF5476C3D9E}"/>
              </a:ext>
            </a:extLst>
          </p:cNvPr>
          <p:cNvSpPr>
            <a:spLocks noGrp="1"/>
          </p:cNvSpPr>
          <p:nvPr>
            <p:ph idx="1"/>
          </p:nvPr>
        </p:nvSpPr>
        <p:spPr>
          <a:xfrm>
            <a:off x="457200" y="1968500"/>
            <a:ext cx="8229600" cy="4157663"/>
          </a:xfrm>
        </p:spPr>
        <p:txBody>
          <a:bodyPr/>
          <a:lstStyle/>
          <a:p>
            <a:r>
              <a:rPr lang="en-US" sz="2800" dirty="0" smtClean="0"/>
              <a:t>SNA parents </a:t>
            </a:r>
            <a:r>
              <a:rPr lang="en-US" sz="2800" dirty="0"/>
              <a:t>seek rigorous and resource-rich educational experiences</a:t>
            </a:r>
          </a:p>
          <a:p>
            <a:pPr lvl="1"/>
            <a:r>
              <a:rPr lang="en-US" sz="2800" dirty="0"/>
              <a:t>More rigorous than Chinese colleges</a:t>
            </a:r>
          </a:p>
          <a:p>
            <a:pPr lvl="1"/>
            <a:r>
              <a:rPr lang="en-US" sz="2800" dirty="0"/>
              <a:t>Critical thinking and openness are important</a:t>
            </a:r>
          </a:p>
          <a:p>
            <a:pPr lvl="1"/>
            <a:r>
              <a:rPr lang="en-US" sz="2800" dirty="0"/>
              <a:t>Vague ideas about resources</a:t>
            </a:r>
          </a:p>
        </p:txBody>
      </p:sp>
      <p:pic>
        <p:nvPicPr>
          <p:cNvPr id="4" name="Picture 3">
            <a:extLst>
              <a:ext uri="{FF2B5EF4-FFF2-40B4-BE49-F238E27FC236}">
                <a16:creationId xmlns:a16="http://schemas.microsoft.com/office/drawing/2014/main" xmlns="" id="{18B7FF82-18D6-4760-89B5-C7D0A3F176F8}"/>
              </a:ext>
            </a:extLst>
          </p:cNvPr>
          <p:cNvPicPr>
            <a:picLocks noChangeAspect="1"/>
          </p:cNvPicPr>
          <p:nvPr/>
        </p:nvPicPr>
        <p:blipFill>
          <a:blip r:embed="rId2"/>
          <a:stretch>
            <a:fillRect/>
          </a:stretch>
        </p:blipFill>
        <p:spPr>
          <a:xfrm>
            <a:off x="2806574" y="4546333"/>
            <a:ext cx="3259248" cy="1833327"/>
          </a:xfrm>
          <a:prstGeom prst="rect">
            <a:avLst/>
          </a:prstGeom>
        </p:spPr>
      </p:pic>
    </p:spTree>
    <p:extLst>
      <p:ext uri="{BB962C8B-B14F-4D97-AF65-F5344CB8AC3E}">
        <p14:creationId xmlns:p14="http://schemas.microsoft.com/office/powerpoint/2010/main" val="8467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0" y="1421754"/>
            <a:ext cx="917743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900" y="6419850"/>
            <a:ext cx="3914854" cy="261610"/>
          </a:xfrm>
          <a:prstGeom prst="rect">
            <a:avLst/>
          </a:prstGeom>
          <a:noFill/>
        </p:spPr>
        <p:txBody>
          <a:bodyPr wrap="none" rtlCol="0">
            <a:spAutoFit/>
          </a:bodyPr>
          <a:lstStyle/>
          <a:p>
            <a:r>
              <a:rPr lang="en-US" sz="1100" dirty="0"/>
              <a:t>Reference: http://www.unhcr.org/en-us/figures-at-a-glance.html</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1" y="3464248"/>
            <a:ext cx="8991600" cy="295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954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790A7-EEAE-4124-BAC5-02E4C2478684}"/>
              </a:ext>
            </a:extLst>
          </p:cNvPr>
          <p:cNvSpPr>
            <a:spLocks noGrp="1"/>
          </p:cNvSpPr>
          <p:nvPr>
            <p:ph type="title"/>
          </p:nvPr>
        </p:nvSpPr>
        <p:spPr/>
        <p:txBody>
          <a:bodyPr/>
          <a:lstStyle/>
          <a:p>
            <a:r>
              <a:rPr lang="en-US" dirty="0"/>
              <a:t>Findings—Theme Four</a:t>
            </a:r>
          </a:p>
        </p:txBody>
      </p:sp>
      <p:sp>
        <p:nvSpPr>
          <p:cNvPr id="3" name="Content Placeholder 2">
            <a:extLst>
              <a:ext uri="{FF2B5EF4-FFF2-40B4-BE49-F238E27FC236}">
                <a16:creationId xmlns:a16="http://schemas.microsoft.com/office/drawing/2014/main" xmlns="" id="{C99EFB2E-D159-47F0-BFEA-CE0C5E09209D}"/>
              </a:ext>
            </a:extLst>
          </p:cNvPr>
          <p:cNvSpPr>
            <a:spLocks noGrp="1"/>
          </p:cNvSpPr>
          <p:nvPr>
            <p:ph idx="1"/>
          </p:nvPr>
        </p:nvSpPr>
        <p:spPr>
          <a:xfrm>
            <a:off x="457200" y="1968500"/>
            <a:ext cx="8229600" cy="4157663"/>
          </a:xfrm>
        </p:spPr>
        <p:txBody>
          <a:bodyPr/>
          <a:lstStyle/>
          <a:p>
            <a:r>
              <a:rPr lang="en-US" sz="2800" dirty="0"/>
              <a:t>Concerns about safety, security, and cost exist</a:t>
            </a:r>
          </a:p>
          <a:p>
            <a:pPr lvl="1"/>
            <a:r>
              <a:rPr lang="en-US" sz="2800" dirty="0"/>
              <a:t>Cost for international higher </a:t>
            </a:r>
            <a:r>
              <a:rPr lang="en-US" sz="2800" dirty="0" err="1"/>
              <a:t>ed</a:t>
            </a:r>
            <a:r>
              <a:rPr lang="en-US" sz="2800" dirty="0"/>
              <a:t> is much higher in US</a:t>
            </a:r>
          </a:p>
          <a:p>
            <a:pPr lvl="1"/>
            <a:r>
              <a:rPr lang="en-US" sz="2800" dirty="0"/>
              <a:t>Gun violence in the US mentioned</a:t>
            </a:r>
          </a:p>
        </p:txBody>
      </p:sp>
      <p:pic>
        <p:nvPicPr>
          <p:cNvPr id="4" name="Picture 3">
            <a:extLst>
              <a:ext uri="{FF2B5EF4-FFF2-40B4-BE49-F238E27FC236}">
                <a16:creationId xmlns:a16="http://schemas.microsoft.com/office/drawing/2014/main" xmlns="" id="{6EFB9397-1461-4994-B1F2-EF5F1AE8EEA9}"/>
              </a:ext>
            </a:extLst>
          </p:cNvPr>
          <p:cNvPicPr>
            <a:picLocks noChangeAspect="1"/>
          </p:cNvPicPr>
          <p:nvPr/>
        </p:nvPicPr>
        <p:blipFill>
          <a:blip r:embed="rId2"/>
          <a:stretch>
            <a:fillRect/>
          </a:stretch>
        </p:blipFill>
        <p:spPr>
          <a:xfrm>
            <a:off x="2587217" y="4334377"/>
            <a:ext cx="3976545" cy="2101888"/>
          </a:xfrm>
          <a:prstGeom prst="rect">
            <a:avLst/>
          </a:prstGeom>
        </p:spPr>
      </p:pic>
    </p:spTree>
    <p:extLst>
      <p:ext uri="{BB962C8B-B14F-4D97-AF65-F5344CB8AC3E}">
        <p14:creationId xmlns:p14="http://schemas.microsoft.com/office/powerpoint/2010/main" val="1982875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It’s Your Turn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endParaRPr lang="en-US" sz="4400" b="1" dirty="0"/>
          </a:p>
          <a:p>
            <a:pPr marL="0" indent="0" algn="ctr">
              <a:buNone/>
            </a:pPr>
            <a:r>
              <a:rPr lang="en-US" sz="4000" b="1" dirty="0" smtClean="0">
                <a:latin typeface="+mn-lt"/>
              </a:rPr>
              <a:t>How have SNA parent perceptions on international higher education evolved in the last 2 years?</a:t>
            </a:r>
            <a:endParaRPr lang="en-US" sz="4000" b="1" dirty="0">
              <a:latin typeface="+mn-lt"/>
            </a:endParaRPr>
          </a:p>
        </p:txBody>
      </p:sp>
    </p:spTree>
    <p:extLst>
      <p:ext uri="{BB962C8B-B14F-4D97-AF65-F5344CB8AC3E}">
        <p14:creationId xmlns:p14="http://schemas.microsoft.com/office/powerpoint/2010/main" val="383110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Recruitment </a:t>
            </a:r>
            <a:endParaRPr lang="en-US" dirty="0"/>
          </a:p>
        </p:txBody>
      </p:sp>
      <p:sp>
        <p:nvSpPr>
          <p:cNvPr id="3" name="Content Placeholder 2"/>
          <p:cNvSpPr>
            <a:spLocks noGrp="1"/>
          </p:cNvSpPr>
          <p:nvPr>
            <p:ph idx="1"/>
          </p:nvPr>
        </p:nvSpPr>
        <p:spPr>
          <a:xfrm>
            <a:off x="457200" y="2171838"/>
            <a:ext cx="8229600" cy="4525963"/>
          </a:xfrm>
        </p:spPr>
        <p:txBody>
          <a:bodyPr/>
          <a:lstStyle/>
          <a:p>
            <a:pPr marL="0" lvl="0" indent="0" algn="ctr" defTabSz="914400">
              <a:spcBef>
                <a:spcPts val="0"/>
              </a:spcBef>
              <a:buClrTx/>
              <a:buNone/>
              <a:defRPr/>
            </a:pPr>
            <a:endParaRPr lang="en-US" b="1" dirty="0" smtClean="0">
              <a:latin typeface="Times New Roman" charset="0"/>
              <a:ea typeface="Times New Roman" charset="0"/>
              <a:cs typeface="Times New Roman" charset="0"/>
            </a:endParaRPr>
          </a:p>
          <a:p>
            <a:pPr marL="0" lvl="0" indent="0" algn="ctr" defTabSz="914400">
              <a:spcBef>
                <a:spcPts val="0"/>
              </a:spcBef>
              <a:buClrTx/>
              <a:buNone/>
              <a:defRPr/>
            </a:pPr>
            <a:r>
              <a:rPr lang="en-US" b="1" dirty="0" smtClean="0">
                <a:latin typeface="Times New Roman" charset="0"/>
                <a:ea typeface="Times New Roman" charset="0"/>
                <a:cs typeface="Times New Roman" charset="0"/>
              </a:rPr>
              <a:t>Marie Himes</a:t>
            </a:r>
          </a:p>
          <a:p>
            <a:pPr marL="0" lvl="0" indent="0" algn="ctr" defTabSz="914400">
              <a:spcBef>
                <a:spcPts val="0"/>
              </a:spcBef>
              <a:buClrTx/>
              <a:buNone/>
              <a:defRPr/>
            </a:pPr>
            <a:endParaRPr lang="en-US" b="1" dirty="0">
              <a:latin typeface="Times New Roman" charset="0"/>
              <a:ea typeface="Times New Roman" charset="0"/>
              <a:cs typeface="Times New Roman" charset="0"/>
            </a:endParaRPr>
          </a:p>
          <a:p>
            <a:pPr marL="0" lvl="0" indent="0" algn="ctr" defTabSz="914400">
              <a:spcBef>
                <a:spcPts val="0"/>
              </a:spcBef>
              <a:buClrTx/>
              <a:buNone/>
              <a:defRPr/>
            </a:pPr>
            <a:endParaRPr lang="en-US" sz="2800" b="1" dirty="0">
              <a:latin typeface="Times New Roman" charset="0"/>
              <a:ea typeface="Times New Roman" charset="0"/>
              <a:cs typeface="Times New Roman" charset="0"/>
            </a:endParaRPr>
          </a:p>
          <a:p>
            <a:pPr marL="0" lvl="0" indent="0" algn="ctr" defTabSz="914400">
              <a:spcBef>
                <a:spcPts val="0"/>
              </a:spcBef>
              <a:buClrTx/>
              <a:buNone/>
              <a:defRPr/>
            </a:pPr>
            <a:r>
              <a:rPr lang="en-US" sz="2800" dirty="0" smtClean="0">
                <a:latin typeface="Times New Roman" charset="0"/>
                <a:ea typeface="Times New Roman" charset="0"/>
                <a:cs typeface="Times New Roman" charset="0"/>
              </a:rPr>
              <a:t>May 2018</a:t>
            </a:r>
            <a:endParaRPr lang="en-US" sz="2800" dirty="0">
              <a:latin typeface="Times New Roman" charset="0"/>
              <a:ea typeface="Times New Roman" charset="0"/>
              <a:cs typeface="Times New Roman" charset="0"/>
            </a:endParaRPr>
          </a:p>
          <a:p>
            <a:pPr marL="0" lvl="0" indent="0" defTabSz="914400">
              <a:spcBef>
                <a:spcPts val="0"/>
              </a:spcBef>
              <a:buClrTx/>
              <a:buNone/>
              <a:defRPr/>
            </a:pPr>
            <a:endParaRPr lang="en-US" dirty="0"/>
          </a:p>
          <a:p>
            <a:endParaRPr lang="en-US" dirty="0"/>
          </a:p>
        </p:txBody>
      </p:sp>
    </p:spTree>
    <p:extLst>
      <p:ext uri="{BB962C8B-B14F-4D97-AF65-F5344CB8AC3E}">
        <p14:creationId xmlns:p14="http://schemas.microsoft.com/office/powerpoint/2010/main" val="2096147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SNA Teacher Recruitment 2017-2018</a:t>
            </a:r>
            <a:endParaRPr lang="en-US" dirty="0"/>
          </a:p>
        </p:txBody>
      </p:sp>
      <p:sp>
        <p:nvSpPr>
          <p:cNvPr id="3" name="TextBox 2"/>
          <p:cNvSpPr txBox="1"/>
          <p:nvPr/>
        </p:nvSpPr>
        <p:spPr>
          <a:xfrm>
            <a:off x="160394" y="1400086"/>
            <a:ext cx="4772848" cy="5478423"/>
          </a:xfrm>
          <a:prstGeom prst="rect">
            <a:avLst/>
          </a:prstGeom>
          <a:noFill/>
        </p:spPr>
        <p:txBody>
          <a:bodyPr wrap="square" rtlCol="0">
            <a:spAutoFit/>
          </a:bodyPr>
          <a:lstStyle/>
          <a:p>
            <a:r>
              <a:rPr lang="en-US" sz="2000" b="1" dirty="0" smtClean="0"/>
              <a:t>Career Fairs &amp; Candidates</a:t>
            </a:r>
          </a:p>
          <a:p>
            <a:r>
              <a:rPr lang="en-US" sz="2000" i="1" dirty="0" smtClean="0"/>
              <a:t>Appalachian State University</a:t>
            </a:r>
          </a:p>
          <a:p>
            <a:pPr marL="285750" indent="-285750">
              <a:buFontTx/>
              <a:buChar char="-"/>
            </a:pPr>
            <a:r>
              <a:rPr lang="en-US" dirty="0" smtClean="0"/>
              <a:t>Patrick Campbell, Physics</a:t>
            </a:r>
          </a:p>
          <a:p>
            <a:pPr marL="285750" indent="-285750">
              <a:buFontTx/>
              <a:buChar char="-"/>
            </a:pPr>
            <a:r>
              <a:rPr lang="en-US" dirty="0" err="1" smtClean="0"/>
              <a:t>Ashlyn</a:t>
            </a:r>
            <a:r>
              <a:rPr lang="en-US" dirty="0" smtClean="0"/>
              <a:t> Creamer, Chemistry &amp; Biology</a:t>
            </a:r>
          </a:p>
          <a:p>
            <a:pPr marL="285750" indent="-285750">
              <a:buFontTx/>
              <a:buChar char="-"/>
            </a:pPr>
            <a:r>
              <a:rPr lang="en-US" dirty="0" smtClean="0"/>
              <a:t>Hunter Hill, Art,</a:t>
            </a:r>
          </a:p>
          <a:p>
            <a:pPr marL="285750" indent="-285750">
              <a:buFontTx/>
              <a:buChar char="-"/>
            </a:pPr>
            <a:r>
              <a:rPr lang="en-US" dirty="0" smtClean="0"/>
              <a:t>Vincent </a:t>
            </a:r>
            <a:r>
              <a:rPr lang="en-US" dirty="0" err="1" smtClean="0"/>
              <a:t>Mazzo</a:t>
            </a:r>
            <a:r>
              <a:rPr lang="en-US" dirty="0" smtClean="0"/>
              <a:t>, English</a:t>
            </a:r>
          </a:p>
          <a:p>
            <a:pPr>
              <a:lnSpc>
                <a:spcPct val="50000"/>
              </a:lnSpc>
            </a:pPr>
            <a:endParaRPr lang="en-US" sz="2000" i="1" dirty="0" smtClean="0"/>
          </a:p>
          <a:p>
            <a:r>
              <a:rPr lang="en-US" sz="2000" i="1" dirty="0" smtClean="0"/>
              <a:t>University </a:t>
            </a:r>
            <a:r>
              <a:rPr lang="en-US" sz="2000" i="1" dirty="0"/>
              <a:t>of Virginia </a:t>
            </a:r>
            <a:endParaRPr lang="en-US" sz="2000" i="1" dirty="0" smtClean="0"/>
          </a:p>
          <a:p>
            <a:pPr marL="342900" indent="-342900">
              <a:buFontTx/>
              <a:buChar char="-"/>
            </a:pPr>
            <a:r>
              <a:rPr lang="en-US" dirty="0" smtClean="0"/>
              <a:t>Lauren Tabor, Biology</a:t>
            </a:r>
          </a:p>
          <a:p>
            <a:pPr marL="342900" indent="-342900">
              <a:buFontTx/>
              <a:buChar char="-"/>
            </a:pPr>
            <a:r>
              <a:rPr lang="en-US" dirty="0" smtClean="0"/>
              <a:t>Edward Walters, Social Studies</a:t>
            </a:r>
          </a:p>
          <a:p>
            <a:pPr>
              <a:lnSpc>
                <a:spcPct val="50000"/>
              </a:lnSpc>
            </a:pPr>
            <a:endParaRPr lang="en-US" sz="2000" i="1" dirty="0" smtClean="0"/>
          </a:p>
          <a:p>
            <a:r>
              <a:rPr lang="en-US" sz="2000" i="1" dirty="0" smtClean="0"/>
              <a:t>James Madison University</a:t>
            </a:r>
          </a:p>
          <a:p>
            <a:pPr marL="285750" indent="-285750">
              <a:buFontTx/>
              <a:buChar char="-"/>
            </a:pPr>
            <a:r>
              <a:rPr lang="en-US" dirty="0" smtClean="0"/>
              <a:t>Christian </a:t>
            </a:r>
            <a:r>
              <a:rPr lang="en-US" dirty="0" err="1" smtClean="0"/>
              <a:t>Morreale</a:t>
            </a:r>
            <a:r>
              <a:rPr lang="en-US" dirty="0" smtClean="0"/>
              <a:t>, English</a:t>
            </a:r>
          </a:p>
          <a:p>
            <a:pPr>
              <a:lnSpc>
                <a:spcPct val="50000"/>
              </a:lnSpc>
            </a:pPr>
            <a:endParaRPr lang="en-US" sz="2000" i="1" dirty="0" smtClean="0"/>
          </a:p>
          <a:p>
            <a:r>
              <a:rPr lang="en-US" sz="2000" i="1" dirty="0" smtClean="0"/>
              <a:t>North Carolina State University</a:t>
            </a:r>
          </a:p>
          <a:p>
            <a:pPr marL="285750" indent="-285750">
              <a:buFontTx/>
              <a:buChar char="-"/>
            </a:pPr>
            <a:r>
              <a:rPr lang="en-US" dirty="0" err="1" smtClean="0"/>
              <a:t>Kaiya</a:t>
            </a:r>
            <a:r>
              <a:rPr lang="en-US" dirty="0" smtClean="0"/>
              <a:t> Brown, English</a:t>
            </a:r>
          </a:p>
          <a:p>
            <a:pPr marL="285750" indent="-285750">
              <a:buFontTx/>
              <a:buChar char="-"/>
            </a:pPr>
            <a:r>
              <a:rPr lang="en-US" dirty="0" smtClean="0"/>
              <a:t>Jonathan Adams, English</a:t>
            </a:r>
          </a:p>
          <a:p>
            <a:pPr marL="285750" indent="-285750">
              <a:buFontTx/>
              <a:buChar char="-"/>
            </a:pPr>
            <a:r>
              <a:rPr lang="en-US" dirty="0" smtClean="0"/>
              <a:t>Charles </a:t>
            </a:r>
            <a:r>
              <a:rPr lang="en-US" dirty="0" err="1" smtClean="0"/>
              <a:t>Iseminger</a:t>
            </a:r>
            <a:r>
              <a:rPr lang="en-US" dirty="0" smtClean="0"/>
              <a:t>, Social Studies (UNC </a:t>
            </a:r>
            <a:r>
              <a:rPr lang="mr-IN" dirty="0" smtClean="0"/>
              <a:t>–</a:t>
            </a:r>
            <a:r>
              <a:rPr lang="en-US" dirty="0" smtClean="0"/>
              <a:t> CH)</a:t>
            </a:r>
          </a:p>
          <a:p>
            <a:pPr marL="285750" indent="-285750">
              <a:buFontTx/>
              <a:buChar char="-"/>
            </a:pPr>
            <a:r>
              <a:rPr lang="en-US" dirty="0" smtClean="0"/>
              <a:t>Scarlet </a:t>
            </a:r>
            <a:r>
              <a:rPr lang="en-US" dirty="0" err="1" smtClean="0"/>
              <a:t>Jovin</a:t>
            </a:r>
            <a:r>
              <a:rPr lang="en-US" dirty="0" smtClean="0"/>
              <a:t>, Art (</a:t>
            </a:r>
            <a:r>
              <a:rPr lang="en-US" dirty="0" err="1" smtClean="0"/>
              <a:t>Exploris</a:t>
            </a:r>
            <a:r>
              <a:rPr lang="en-US" dirty="0" smtClean="0"/>
              <a:t> School</a:t>
            </a:r>
            <a:r>
              <a:rPr lang="en-US" sz="2000" dirty="0" smtClean="0"/>
              <a:t>)</a:t>
            </a:r>
          </a:p>
          <a:p>
            <a:pPr marL="285750" indent="-285750">
              <a:buFontTx/>
              <a:buChar char="-"/>
            </a:pPr>
            <a:r>
              <a:rPr lang="en-US" dirty="0" err="1" smtClean="0"/>
              <a:t>Wenli</a:t>
            </a:r>
            <a:r>
              <a:rPr lang="en-US" dirty="0" smtClean="0"/>
              <a:t> Liu, Mandarin &amp; English</a:t>
            </a:r>
            <a:endParaRPr lang="en-US" dirty="0"/>
          </a:p>
        </p:txBody>
      </p:sp>
      <p:sp>
        <p:nvSpPr>
          <p:cNvPr id="4" name="Rectangle 3"/>
          <p:cNvSpPr/>
          <p:nvPr/>
        </p:nvSpPr>
        <p:spPr>
          <a:xfrm>
            <a:off x="4689022" y="1448923"/>
            <a:ext cx="4330833" cy="5170646"/>
          </a:xfrm>
          <a:prstGeom prst="rect">
            <a:avLst/>
          </a:prstGeom>
        </p:spPr>
        <p:txBody>
          <a:bodyPr wrap="square">
            <a:spAutoFit/>
          </a:bodyPr>
          <a:lstStyle/>
          <a:p>
            <a:r>
              <a:rPr lang="en-US" sz="2000" b="1" dirty="0" smtClean="0"/>
              <a:t>University Career Websites </a:t>
            </a:r>
            <a:r>
              <a:rPr lang="en-US" sz="2000" dirty="0" smtClean="0"/>
              <a:t>(Over 200 Postings)</a:t>
            </a:r>
            <a:endParaRPr lang="en-US" sz="2000" dirty="0"/>
          </a:p>
          <a:p>
            <a:r>
              <a:rPr lang="en-US" sz="2000" i="1" dirty="0"/>
              <a:t>Eastern Michigan University</a:t>
            </a:r>
          </a:p>
          <a:p>
            <a:pPr marL="342900" indent="-342900">
              <a:buFontTx/>
              <a:buChar char="-"/>
            </a:pPr>
            <a:r>
              <a:rPr lang="en-US" sz="2000" dirty="0" err="1" smtClean="0"/>
              <a:t>Miri</a:t>
            </a:r>
            <a:r>
              <a:rPr lang="en-US" sz="2000" dirty="0" smtClean="0"/>
              <a:t> </a:t>
            </a:r>
            <a:r>
              <a:rPr lang="en-US" sz="2000" dirty="0"/>
              <a:t>Lee, </a:t>
            </a:r>
            <a:r>
              <a:rPr lang="en-US" sz="2000" dirty="0" smtClean="0"/>
              <a:t>English</a:t>
            </a:r>
          </a:p>
          <a:p>
            <a:endParaRPr lang="en-US" sz="2000" b="1" dirty="0"/>
          </a:p>
          <a:p>
            <a:endParaRPr lang="en-US" sz="2000" b="1" dirty="0" smtClean="0"/>
          </a:p>
          <a:p>
            <a:r>
              <a:rPr lang="en-US" sz="2000" b="1" dirty="0" smtClean="0"/>
              <a:t>NC State College of Education Course Visits (Fall and Spring)</a:t>
            </a:r>
          </a:p>
          <a:p>
            <a:r>
              <a:rPr lang="en-US" sz="2000" dirty="0" smtClean="0"/>
              <a:t>English Undergraduate Methods &amp; Master in Teaching</a:t>
            </a:r>
            <a:endParaRPr lang="en-US" sz="2000" dirty="0"/>
          </a:p>
          <a:p>
            <a:pPr>
              <a:lnSpc>
                <a:spcPct val="50000"/>
              </a:lnSpc>
            </a:pPr>
            <a:endParaRPr lang="en-US" sz="2000" dirty="0" smtClean="0"/>
          </a:p>
          <a:p>
            <a:r>
              <a:rPr lang="en-US" sz="2000" dirty="0" smtClean="0"/>
              <a:t>Science Undergraduate Methods &amp; Master in Teaching</a:t>
            </a:r>
            <a:endParaRPr lang="en-US" sz="2000" dirty="0"/>
          </a:p>
          <a:p>
            <a:pPr>
              <a:lnSpc>
                <a:spcPct val="50000"/>
              </a:lnSpc>
            </a:pPr>
            <a:endParaRPr lang="en-US" sz="2000" dirty="0" smtClean="0"/>
          </a:p>
          <a:p>
            <a:r>
              <a:rPr lang="en-US" sz="2000" dirty="0" smtClean="0"/>
              <a:t>Social </a:t>
            </a:r>
            <a:r>
              <a:rPr lang="en-US" sz="2000" dirty="0"/>
              <a:t>Studies </a:t>
            </a:r>
            <a:r>
              <a:rPr lang="en-US" sz="2000" dirty="0" smtClean="0"/>
              <a:t>Master in Teaching </a:t>
            </a:r>
          </a:p>
          <a:p>
            <a:pPr>
              <a:lnSpc>
                <a:spcPct val="50000"/>
              </a:lnSpc>
            </a:pPr>
            <a:endParaRPr lang="en-US" sz="2000" dirty="0" smtClean="0"/>
          </a:p>
          <a:p>
            <a:r>
              <a:rPr lang="en-US" sz="2000" dirty="0" smtClean="0"/>
              <a:t>Math Undergraduate Methods &amp; Master in Teaching</a:t>
            </a:r>
            <a:endParaRPr lang="en-US" sz="2000" dirty="0"/>
          </a:p>
        </p:txBody>
      </p:sp>
    </p:spTree>
    <p:extLst>
      <p:ext uri="{BB962C8B-B14F-4D97-AF65-F5344CB8AC3E}">
        <p14:creationId xmlns:p14="http://schemas.microsoft.com/office/powerpoint/2010/main" val="1628613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Teachers Working Conditions Survey</a:t>
            </a:r>
            <a:endParaRPr lang="en-US" dirty="0"/>
          </a:p>
        </p:txBody>
      </p:sp>
      <p:sp>
        <p:nvSpPr>
          <p:cNvPr id="3" name="Content Placeholder 2"/>
          <p:cNvSpPr>
            <a:spLocks noGrp="1"/>
          </p:cNvSpPr>
          <p:nvPr>
            <p:ph idx="1"/>
          </p:nvPr>
        </p:nvSpPr>
        <p:spPr>
          <a:xfrm>
            <a:off x="457200" y="2171838"/>
            <a:ext cx="8229600" cy="4525963"/>
          </a:xfrm>
        </p:spPr>
        <p:txBody>
          <a:bodyPr/>
          <a:lstStyle/>
          <a:p>
            <a:pPr marL="0" lvl="0" indent="0" algn="ctr" defTabSz="914400">
              <a:spcBef>
                <a:spcPts val="0"/>
              </a:spcBef>
              <a:buClrTx/>
              <a:buNone/>
              <a:defRPr/>
            </a:pPr>
            <a:endParaRPr lang="en-US" b="1" dirty="0" smtClean="0">
              <a:latin typeface="Times New Roman" charset="0"/>
              <a:ea typeface="Times New Roman" charset="0"/>
              <a:cs typeface="Times New Roman" charset="0"/>
            </a:endParaRPr>
          </a:p>
          <a:p>
            <a:pPr marL="0" lvl="0" indent="0" algn="ctr" defTabSz="914400">
              <a:spcBef>
                <a:spcPts val="0"/>
              </a:spcBef>
              <a:buClrTx/>
              <a:buNone/>
              <a:defRPr/>
            </a:pPr>
            <a:r>
              <a:rPr lang="en-US" b="1" dirty="0" smtClean="0">
                <a:latin typeface="Times New Roman" charset="0"/>
                <a:ea typeface="Times New Roman" charset="0"/>
                <a:cs typeface="Times New Roman" charset="0"/>
              </a:rPr>
              <a:t>Dr</a:t>
            </a:r>
            <a:r>
              <a:rPr lang="en-US" b="1" dirty="0">
                <a:latin typeface="Times New Roman" charset="0"/>
                <a:ea typeface="Times New Roman" charset="0"/>
                <a:cs typeface="Times New Roman" charset="0"/>
              </a:rPr>
              <a:t>. Hiller A. Spires</a:t>
            </a:r>
          </a:p>
          <a:p>
            <a:pPr marL="0" lvl="0" indent="0" algn="ctr" defTabSz="914400">
              <a:spcBef>
                <a:spcPts val="0"/>
              </a:spcBef>
              <a:buClrTx/>
              <a:buNone/>
              <a:defRPr/>
            </a:pPr>
            <a:r>
              <a:rPr lang="en-US" sz="2800" dirty="0">
                <a:latin typeface="Times New Roman" charset="0"/>
                <a:ea typeface="Times New Roman" charset="0"/>
                <a:cs typeface="Times New Roman" charset="0"/>
              </a:rPr>
              <a:t>Distinguished Graduate Professor</a:t>
            </a:r>
          </a:p>
          <a:p>
            <a:pPr marL="0" lvl="0" indent="0" algn="ctr" defTabSz="914400">
              <a:spcBef>
                <a:spcPts val="0"/>
              </a:spcBef>
              <a:buClrTx/>
              <a:buNone/>
              <a:defRPr/>
            </a:pPr>
            <a:r>
              <a:rPr lang="en-US" sz="2800" dirty="0">
                <a:latin typeface="Times New Roman" charset="0"/>
                <a:ea typeface="Times New Roman" charset="0"/>
                <a:cs typeface="Times New Roman" charset="0"/>
              </a:rPr>
              <a:t>North Carolina State University</a:t>
            </a:r>
          </a:p>
          <a:p>
            <a:pPr marL="0" lvl="0" indent="0" algn="ctr" defTabSz="914400">
              <a:spcBef>
                <a:spcPts val="0"/>
              </a:spcBef>
              <a:buClrTx/>
              <a:buNone/>
              <a:defRPr/>
            </a:pPr>
            <a:endParaRPr lang="en-US" sz="2800" b="1" dirty="0">
              <a:latin typeface="Times New Roman" charset="0"/>
              <a:ea typeface="Times New Roman" charset="0"/>
              <a:cs typeface="Times New Roman" charset="0"/>
            </a:endParaRPr>
          </a:p>
          <a:p>
            <a:pPr marL="0" lvl="0" indent="0" algn="ctr" defTabSz="914400">
              <a:spcBef>
                <a:spcPts val="0"/>
              </a:spcBef>
              <a:buClrTx/>
              <a:buNone/>
              <a:defRPr/>
            </a:pPr>
            <a:r>
              <a:rPr lang="en-US" sz="2800" dirty="0" smtClean="0">
                <a:latin typeface="Times New Roman" charset="0"/>
                <a:ea typeface="Times New Roman" charset="0"/>
                <a:cs typeface="Times New Roman" charset="0"/>
              </a:rPr>
              <a:t>May 2018</a:t>
            </a:r>
            <a:endParaRPr lang="en-US" sz="2800" dirty="0">
              <a:latin typeface="Times New Roman" charset="0"/>
              <a:ea typeface="Times New Roman" charset="0"/>
              <a:cs typeface="Times New Roman" charset="0"/>
            </a:endParaRPr>
          </a:p>
          <a:p>
            <a:pPr marL="0" lvl="0" indent="0" defTabSz="914400">
              <a:spcBef>
                <a:spcPts val="0"/>
              </a:spcBef>
              <a:buClrTx/>
              <a:buNone/>
              <a:defRPr/>
            </a:pPr>
            <a:endParaRPr lang="en-US" dirty="0"/>
          </a:p>
          <a:p>
            <a:endParaRPr lang="en-US" dirty="0"/>
          </a:p>
        </p:txBody>
      </p:sp>
    </p:spTree>
    <p:extLst>
      <p:ext uri="{BB962C8B-B14F-4D97-AF65-F5344CB8AC3E}">
        <p14:creationId xmlns:p14="http://schemas.microsoft.com/office/powerpoint/2010/main" val="358470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from the NC Teachers Working Conditions Survey</a:t>
            </a:r>
            <a:endParaRPr lang="en-US" dirty="0"/>
          </a:p>
        </p:txBody>
      </p:sp>
      <p:sp>
        <p:nvSpPr>
          <p:cNvPr id="3" name="Content Placeholder 2"/>
          <p:cNvSpPr>
            <a:spLocks noGrp="1"/>
          </p:cNvSpPr>
          <p:nvPr>
            <p:ph idx="1"/>
          </p:nvPr>
        </p:nvSpPr>
        <p:spPr>
          <a:xfrm>
            <a:off x="266700" y="1270000"/>
            <a:ext cx="8661400" cy="5340350"/>
          </a:xfrm>
        </p:spPr>
        <p:txBody>
          <a:bodyPr>
            <a:normAutofit/>
          </a:bodyPr>
          <a:lstStyle/>
          <a:p>
            <a:pPr marL="0" lvl="0" indent="0" defTabSz="914400">
              <a:spcBef>
                <a:spcPts val="0"/>
              </a:spcBef>
              <a:buClrTx/>
              <a:buNone/>
              <a:defRPr/>
            </a:pPr>
            <a:r>
              <a:rPr lang="en-US" sz="2800" b="1" dirty="0" smtClean="0">
                <a:latin typeface="Times New Roman" charset="0"/>
                <a:ea typeface="Times New Roman" charset="0"/>
                <a:cs typeface="Times New Roman" charset="0"/>
              </a:rPr>
              <a:t/>
            </a:r>
            <a:br>
              <a:rPr lang="en-US" sz="2800" b="1" dirty="0" smtClean="0">
                <a:latin typeface="Times New Roman" charset="0"/>
                <a:ea typeface="Times New Roman" charset="0"/>
                <a:cs typeface="Times New Roman" charset="0"/>
              </a:rPr>
            </a:br>
            <a:r>
              <a:rPr lang="en-US" sz="2800" b="1" dirty="0" smtClean="0">
                <a:latin typeface="Times New Roman" charset="0"/>
                <a:ea typeface="Times New Roman" charset="0"/>
                <a:cs typeface="Times New Roman" charset="0"/>
              </a:rPr>
              <a:t>NC Teachers Working Conditions Survey</a:t>
            </a:r>
            <a:br>
              <a:rPr lang="en-US" sz="2800" b="1" dirty="0" smtClean="0">
                <a:latin typeface="Times New Roman" charset="0"/>
                <a:ea typeface="Times New Roman" charset="0"/>
                <a:cs typeface="Times New Roman" charset="0"/>
              </a:rPr>
            </a:br>
            <a:endParaRPr lang="en-US" sz="2800" b="1" dirty="0" smtClean="0">
              <a:latin typeface="Times New Roman" charset="0"/>
              <a:ea typeface="Times New Roman" charset="0"/>
              <a:cs typeface="Times New Roman" charset="0"/>
            </a:endParaRPr>
          </a:p>
          <a:p>
            <a:pPr defTabSz="914400">
              <a:spcBef>
                <a:spcPts val="0"/>
              </a:spcBef>
              <a:buClrTx/>
              <a:defRPr/>
            </a:pPr>
            <a:r>
              <a:rPr lang="en-US" sz="2800" dirty="0" smtClean="0">
                <a:latin typeface="Times New Roman" charset="0"/>
                <a:ea typeface="Times New Roman" charset="0"/>
                <a:cs typeface="Times New Roman" charset="0"/>
              </a:rPr>
              <a:t>Conducted annually for all teachers in North Carolina</a:t>
            </a:r>
          </a:p>
          <a:p>
            <a:pPr defTabSz="914400">
              <a:spcBef>
                <a:spcPts val="0"/>
              </a:spcBef>
              <a:buClrTx/>
              <a:defRPr/>
            </a:pPr>
            <a:endParaRPr lang="en-US" sz="2800" dirty="0" smtClean="0">
              <a:latin typeface="Times New Roman" charset="0"/>
              <a:ea typeface="Times New Roman" charset="0"/>
              <a:cs typeface="Times New Roman" charset="0"/>
            </a:endParaRPr>
          </a:p>
          <a:p>
            <a:pPr defTabSz="914400">
              <a:spcBef>
                <a:spcPts val="0"/>
              </a:spcBef>
              <a:buClrTx/>
              <a:defRPr/>
            </a:pPr>
            <a:r>
              <a:rPr lang="en-US" sz="2800" dirty="0" smtClean="0">
                <a:latin typeface="Times New Roman" charset="0"/>
                <a:ea typeface="Times New Roman" charset="0"/>
                <a:cs typeface="Times New Roman" charset="0"/>
              </a:rPr>
              <a:t>Surveyed more than 1.5M teachers across 18 states</a:t>
            </a:r>
            <a:br>
              <a:rPr lang="en-US" sz="2800" dirty="0" smtClean="0">
                <a:latin typeface="Times New Roman" charset="0"/>
                <a:ea typeface="Times New Roman" charset="0"/>
                <a:cs typeface="Times New Roman" charset="0"/>
              </a:rPr>
            </a:br>
            <a:endParaRPr lang="en-US" sz="2800" dirty="0" smtClean="0">
              <a:latin typeface="Times New Roman" charset="0"/>
              <a:ea typeface="Times New Roman" charset="0"/>
              <a:cs typeface="Times New Roman" charset="0"/>
            </a:endParaRPr>
          </a:p>
          <a:p>
            <a:pPr defTabSz="914400">
              <a:spcBef>
                <a:spcPts val="0"/>
              </a:spcBef>
              <a:buClrTx/>
              <a:defRPr/>
            </a:pPr>
            <a:r>
              <a:rPr lang="en-US" sz="2800" dirty="0" smtClean="0">
                <a:latin typeface="Times New Roman" charset="0"/>
                <a:ea typeface="Times New Roman" charset="0"/>
                <a:cs typeface="Times New Roman" charset="0"/>
              </a:rPr>
              <a:t>Validity and reliability established over 9 years</a:t>
            </a:r>
            <a:br>
              <a:rPr lang="en-US" sz="2800" dirty="0" smtClean="0">
                <a:latin typeface="Times New Roman" charset="0"/>
                <a:ea typeface="Times New Roman" charset="0"/>
                <a:cs typeface="Times New Roman" charset="0"/>
              </a:rPr>
            </a:br>
            <a:endParaRPr lang="en-US" sz="2800" dirty="0" smtClean="0">
              <a:latin typeface="Times New Roman" charset="0"/>
              <a:ea typeface="Times New Roman" charset="0"/>
              <a:cs typeface="Times New Roman" charset="0"/>
            </a:endParaRPr>
          </a:p>
          <a:p>
            <a:pPr defTabSz="914400">
              <a:spcBef>
                <a:spcPts val="0"/>
              </a:spcBef>
              <a:buClrTx/>
              <a:defRPr/>
            </a:pPr>
            <a:r>
              <a:rPr lang="en-US" sz="2800" dirty="0" smtClean="0">
                <a:latin typeface="Times New Roman" charset="0"/>
                <a:ea typeface="Times New Roman" charset="0"/>
                <a:cs typeface="Times New Roman" charset="0"/>
              </a:rPr>
              <a:t>Adapted and administered for SNA Teachers June 2017</a:t>
            </a:r>
            <a:br>
              <a:rPr lang="en-US" sz="2800" dirty="0" smtClean="0">
                <a:latin typeface="Times New Roman" charset="0"/>
                <a:ea typeface="Times New Roman" charset="0"/>
                <a:cs typeface="Times New Roman" charset="0"/>
              </a:rPr>
            </a:br>
            <a:endParaRPr lang="en-US" sz="2800" dirty="0" smtClean="0">
              <a:latin typeface="Times New Roman" charset="0"/>
              <a:ea typeface="Times New Roman" charset="0"/>
              <a:cs typeface="Times New Roman" charset="0"/>
            </a:endParaRPr>
          </a:p>
          <a:p>
            <a:pPr defTabSz="914400">
              <a:spcBef>
                <a:spcPts val="0"/>
              </a:spcBef>
              <a:buClrTx/>
              <a:defRPr/>
            </a:pPr>
            <a:r>
              <a:rPr lang="en-US" sz="2800" dirty="0" smtClean="0">
                <a:latin typeface="Times New Roman" charset="0"/>
                <a:ea typeface="Times New Roman" charset="0"/>
                <a:cs typeface="Times New Roman" charset="0"/>
              </a:rPr>
              <a:t>All responses are anonymous and confidential</a:t>
            </a:r>
          </a:p>
          <a:p>
            <a:pPr defTabSz="914400">
              <a:spcBef>
                <a:spcPts val="0"/>
              </a:spcBef>
              <a:buClrTx/>
              <a:defRPr/>
            </a:pPr>
            <a:endParaRPr lang="en-US" sz="2800" b="1" dirty="0">
              <a:latin typeface="Times New Roman" charset="0"/>
              <a:ea typeface="Times New Roman" charset="0"/>
              <a:cs typeface="Times New Roman" charset="0"/>
            </a:endParaRPr>
          </a:p>
          <a:p>
            <a:pPr defTabSz="914400">
              <a:spcBef>
                <a:spcPts val="0"/>
              </a:spcBef>
              <a:buClrTx/>
              <a:defRPr/>
            </a:pPr>
            <a:endParaRPr lang="en-US" sz="2800" b="1" dirty="0" smtClean="0">
              <a:latin typeface="Times New Roman" charset="0"/>
              <a:ea typeface="Times New Roman" charset="0"/>
              <a:cs typeface="Times New Roman" charset="0"/>
            </a:endParaRPr>
          </a:p>
          <a:p>
            <a:pPr defTabSz="914400">
              <a:spcBef>
                <a:spcPts val="0"/>
              </a:spcBef>
              <a:buClrTx/>
              <a:defRPr/>
            </a:pPr>
            <a:endParaRPr lang="en-US" b="1"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25883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Teacher Survey Participation</a:t>
            </a:r>
            <a:endParaRPr lang="en-US" sz="4000" dirty="0"/>
          </a:p>
        </p:txBody>
      </p:sp>
      <p:sp>
        <p:nvSpPr>
          <p:cNvPr id="3" name="TextBox 2"/>
          <p:cNvSpPr txBox="1"/>
          <p:nvPr/>
        </p:nvSpPr>
        <p:spPr>
          <a:xfrm>
            <a:off x="114300" y="1422400"/>
            <a:ext cx="8737600" cy="1631216"/>
          </a:xfrm>
          <a:prstGeom prst="rect">
            <a:avLst/>
          </a:prstGeom>
          <a:noFill/>
        </p:spPr>
        <p:txBody>
          <a:bodyPr wrap="square" rtlCol="0">
            <a:spAutoFit/>
          </a:bodyPr>
          <a:lstStyle/>
          <a:p>
            <a:pPr defTabSz="914400">
              <a:spcBef>
                <a:spcPts val="0"/>
              </a:spcBef>
              <a:buClrTx/>
              <a:defRPr/>
            </a:pPr>
            <a:endParaRPr lang="en-US" sz="2800" b="1" dirty="0" smtClean="0">
              <a:latin typeface="Times New Roman" charset="0"/>
              <a:ea typeface="Times New Roman" charset="0"/>
              <a:cs typeface="Times New Roman" charset="0"/>
            </a:endParaRPr>
          </a:p>
          <a:p>
            <a:pPr defTabSz="914400">
              <a:spcBef>
                <a:spcPts val="0"/>
              </a:spcBef>
              <a:buClrTx/>
              <a:defRPr/>
            </a:pPr>
            <a:endParaRPr lang="en-US" sz="2400" b="1" dirty="0" smtClean="0">
              <a:latin typeface="Times New Roman" charset="0"/>
              <a:ea typeface="Times New Roman" charset="0"/>
              <a:cs typeface="Times New Roman" charset="0"/>
            </a:endParaRPr>
          </a:p>
          <a:p>
            <a:pPr defTabSz="914400">
              <a:spcBef>
                <a:spcPts val="0"/>
              </a:spcBef>
              <a:buClrTx/>
              <a:defRPr/>
            </a:pPr>
            <a:endParaRPr lang="en-US" sz="2400" b="1" dirty="0">
              <a:latin typeface="Times New Roman" charset="0"/>
              <a:ea typeface="Times New Roman" charset="0"/>
              <a:cs typeface="Times New Roman" charset="0"/>
            </a:endParaRPr>
          </a:p>
          <a:p>
            <a:pPr defTabSz="914400">
              <a:spcBef>
                <a:spcPts val="0"/>
              </a:spcBef>
              <a:buClrTx/>
              <a:defRPr/>
            </a:pPr>
            <a:r>
              <a:rPr lang="en-US" sz="2400" b="1" dirty="0" smtClean="0">
                <a:latin typeface="Times New Roman" charset="0"/>
                <a:ea typeface="Times New Roman" charset="0"/>
                <a:cs typeface="Times New Roman" charset="0"/>
              </a:rPr>
              <a:t>Out </a:t>
            </a:r>
            <a:r>
              <a:rPr lang="en-US" sz="2400" b="1" dirty="0">
                <a:latin typeface="Times New Roman" charset="0"/>
                <a:ea typeface="Times New Roman" charset="0"/>
                <a:cs typeface="Times New Roman" charset="0"/>
              </a:rPr>
              <a:t>of </a:t>
            </a:r>
            <a:r>
              <a:rPr lang="en-US" sz="2400" b="1" dirty="0" smtClean="0">
                <a:latin typeface="Times New Roman" charset="0"/>
                <a:ea typeface="Times New Roman" charset="0"/>
                <a:cs typeface="Times New Roman" charset="0"/>
              </a:rPr>
              <a:t>67 teachers, 43 completed the survey.</a:t>
            </a:r>
            <a:endParaRPr lang="en-US" sz="2400" b="1" dirty="0">
              <a:latin typeface="Times New Roman" charset="0"/>
              <a:ea typeface="Times New Roman" charset="0"/>
              <a:cs typeface="Times New Roman"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3304476"/>
            <a:ext cx="8534400" cy="231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361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Use of Time</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763542"/>
              </p:ext>
            </p:extLst>
          </p:nvPr>
        </p:nvGraphicFramePr>
        <p:xfrm>
          <a:off x="267630" y="1454905"/>
          <a:ext cx="8419170" cy="5256410"/>
        </p:xfrm>
        <a:graphic>
          <a:graphicData uri="http://schemas.openxmlformats.org/drawingml/2006/table">
            <a:tbl>
              <a:tblPr firstRow="1" bandRow="1">
                <a:tableStyleId>{073A0DAA-6AF3-43AB-8588-CEC1D06C72B9}</a:tableStyleId>
              </a:tblPr>
              <a:tblGrid>
                <a:gridCol w="2926885"/>
                <a:gridCol w="1397000"/>
                <a:gridCol w="1422400"/>
                <a:gridCol w="1320800"/>
                <a:gridCol w="1352085"/>
              </a:tblGrid>
              <a:tr h="640080">
                <a:tc>
                  <a:txBody>
                    <a:bodyPr/>
                    <a:lstStyle/>
                    <a:p>
                      <a:endParaRPr lang="en-US" sz="1400" dirty="0"/>
                    </a:p>
                  </a:txBody>
                  <a:tcPr/>
                </a:tc>
                <a:tc>
                  <a:txBody>
                    <a:bodyPr/>
                    <a:lstStyle/>
                    <a:p>
                      <a:r>
                        <a:rPr lang="en-US" sz="1400" dirty="0" smtClean="0"/>
                        <a:t>Strongly Disagree</a:t>
                      </a:r>
                      <a:endParaRPr lang="en-US" sz="1400" dirty="0"/>
                    </a:p>
                  </a:txBody>
                  <a:tcPr/>
                </a:tc>
                <a:tc>
                  <a:txBody>
                    <a:bodyPr/>
                    <a:lstStyle/>
                    <a:p>
                      <a:r>
                        <a:rPr lang="en-US" sz="1400" dirty="0" smtClean="0"/>
                        <a:t>Disagree</a:t>
                      </a:r>
                      <a:endParaRPr lang="en-US" sz="1400" dirty="0"/>
                    </a:p>
                  </a:txBody>
                  <a:tcPr/>
                </a:tc>
                <a:tc>
                  <a:txBody>
                    <a:bodyPr/>
                    <a:lstStyle/>
                    <a:p>
                      <a:r>
                        <a:rPr lang="en-US" sz="1400" dirty="0" smtClean="0"/>
                        <a:t>Agree</a:t>
                      </a:r>
                      <a:endParaRPr lang="en-US" sz="1400" dirty="0"/>
                    </a:p>
                  </a:txBody>
                  <a:tcPr/>
                </a:tc>
                <a:tc>
                  <a:txBody>
                    <a:bodyPr/>
                    <a:lstStyle/>
                    <a:p>
                      <a:r>
                        <a:rPr lang="en-US" sz="1400" dirty="0" smtClean="0"/>
                        <a:t>Strongly Agree</a:t>
                      </a:r>
                      <a:endParaRPr lang="en-US" sz="1400" dirty="0"/>
                    </a:p>
                  </a:txBody>
                  <a:tcPr/>
                </a:tc>
              </a:tr>
              <a:tr h="640080">
                <a:tc rowSpan="2">
                  <a:txBody>
                    <a:bodyPr/>
                    <a:lstStyle/>
                    <a:p>
                      <a:r>
                        <a:rPr lang="en-US" sz="1400" dirty="0" smtClean="0"/>
                        <a:t>Teachers have time available to collaborate with colleagues.</a:t>
                      </a:r>
                      <a:endParaRPr lang="en-US" sz="1400" dirty="0"/>
                    </a:p>
                  </a:txBody>
                  <a:tcPr/>
                </a:tc>
                <a:tc>
                  <a:txBody>
                    <a:bodyPr/>
                    <a:lstStyle/>
                    <a:p>
                      <a:r>
                        <a:rPr lang="en-US" sz="1600" dirty="0" smtClean="0"/>
                        <a:t>3 (12.0%)</a:t>
                      </a:r>
                      <a:endParaRPr lang="en-US" sz="1600" dirty="0"/>
                    </a:p>
                  </a:txBody>
                  <a:tcPr/>
                </a:tc>
                <a:tc>
                  <a:txBody>
                    <a:bodyPr/>
                    <a:lstStyle/>
                    <a:p>
                      <a:r>
                        <a:rPr lang="en-US" sz="1600" dirty="0" smtClean="0"/>
                        <a:t>7 (28.0%)</a:t>
                      </a:r>
                      <a:endParaRPr lang="en-US" sz="1600" dirty="0"/>
                    </a:p>
                  </a:txBody>
                  <a:tcPr/>
                </a:tc>
                <a:tc>
                  <a:txBody>
                    <a:bodyPr/>
                    <a:lstStyle/>
                    <a:p>
                      <a:r>
                        <a:rPr lang="en-US" sz="1600" dirty="0" smtClean="0"/>
                        <a:t>11 (44.0%)</a:t>
                      </a:r>
                      <a:endParaRPr lang="en-US" sz="1600" dirty="0"/>
                    </a:p>
                  </a:txBody>
                  <a:tcPr/>
                </a:tc>
                <a:tc>
                  <a:txBody>
                    <a:bodyPr/>
                    <a:lstStyle/>
                    <a:p>
                      <a:r>
                        <a:rPr lang="en-US" sz="1600" dirty="0" smtClean="0"/>
                        <a:t>4 (16.0%)</a:t>
                      </a:r>
                      <a:endParaRPr lang="en-US" sz="1600" dirty="0"/>
                    </a:p>
                  </a:txBody>
                  <a:tcPr/>
                </a:tc>
              </a:tr>
              <a:tr h="455810">
                <a:tc vMerge="1">
                  <a:txBody>
                    <a:bodyPr/>
                    <a:lstStyle/>
                    <a:p>
                      <a:endParaRPr lang="en-US"/>
                    </a:p>
                  </a:txBody>
                  <a:tcPr/>
                </a:tc>
                <a:tc>
                  <a:txBody>
                    <a:bodyPr/>
                    <a:lstStyle/>
                    <a:p>
                      <a:r>
                        <a:rPr lang="en-US" sz="1600" i="1" dirty="0" smtClean="0">
                          <a:solidFill>
                            <a:srgbClr val="C00000"/>
                          </a:solidFill>
                        </a:rPr>
                        <a:t>3 (6.4%)</a:t>
                      </a:r>
                      <a:endParaRPr lang="en-US" sz="1600" i="1" dirty="0">
                        <a:solidFill>
                          <a:srgbClr val="C00000"/>
                        </a:solidFill>
                      </a:endParaRPr>
                    </a:p>
                  </a:txBody>
                  <a:tcPr/>
                </a:tc>
                <a:tc>
                  <a:txBody>
                    <a:bodyPr/>
                    <a:lstStyle/>
                    <a:p>
                      <a:r>
                        <a:rPr lang="en-US" sz="1600" i="1" dirty="0" smtClean="0">
                          <a:solidFill>
                            <a:srgbClr val="C00000"/>
                          </a:solidFill>
                        </a:rPr>
                        <a:t>8 (17%)</a:t>
                      </a:r>
                      <a:endParaRPr lang="en-US" sz="1600" i="1" dirty="0">
                        <a:solidFill>
                          <a:srgbClr val="C00000"/>
                        </a:solidFill>
                      </a:endParaRPr>
                    </a:p>
                  </a:txBody>
                  <a:tcPr/>
                </a:tc>
                <a:tc>
                  <a:txBody>
                    <a:bodyPr/>
                    <a:lstStyle/>
                    <a:p>
                      <a:r>
                        <a:rPr lang="en-US" sz="1600" i="1" dirty="0" smtClean="0">
                          <a:solidFill>
                            <a:srgbClr val="C00000"/>
                          </a:solidFill>
                        </a:rPr>
                        <a:t>26 (55.3%)</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9 (19.1%)</a:t>
                      </a:r>
                      <a:endParaRPr lang="en-US" sz="1600" i="1" dirty="0">
                        <a:solidFill>
                          <a:srgbClr val="C00000"/>
                        </a:solidFill>
                      </a:endParaRPr>
                    </a:p>
                  </a:txBody>
                  <a:tcPr>
                    <a:solidFill>
                      <a:srgbClr val="FFFF00"/>
                    </a:solidFill>
                  </a:tcPr>
                </a:tc>
              </a:tr>
              <a:tr h="640080">
                <a:tc rowSpan="2">
                  <a:txBody>
                    <a:bodyPr/>
                    <a:lstStyle/>
                    <a:p>
                      <a:r>
                        <a:rPr lang="en-US" sz="1400" dirty="0" smtClean="0"/>
                        <a:t>Efforts are made to minimize the amount of routine paperwork teachers are required</a:t>
                      </a:r>
                      <a:r>
                        <a:rPr lang="en-US" sz="1400" baseline="0" dirty="0" smtClean="0"/>
                        <a:t> to do.</a:t>
                      </a:r>
                      <a:endParaRPr lang="en-US" sz="1400" dirty="0"/>
                    </a:p>
                  </a:txBody>
                  <a:tcPr/>
                </a:tc>
                <a:tc>
                  <a:txBody>
                    <a:bodyPr/>
                    <a:lstStyle/>
                    <a:p>
                      <a:r>
                        <a:rPr lang="en-US" sz="1600" dirty="0" smtClean="0"/>
                        <a:t>6 (25.0%)</a:t>
                      </a:r>
                      <a:endParaRPr lang="en-US" sz="1600" dirty="0"/>
                    </a:p>
                  </a:txBody>
                  <a:tcPr/>
                </a:tc>
                <a:tc>
                  <a:txBody>
                    <a:bodyPr/>
                    <a:lstStyle/>
                    <a:p>
                      <a:r>
                        <a:rPr lang="en-US" sz="1600" dirty="0" smtClean="0"/>
                        <a:t>2 (8.3%)</a:t>
                      </a:r>
                      <a:endParaRPr lang="en-US" sz="1600" dirty="0"/>
                    </a:p>
                  </a:txBody>
                  <a:tcPr/>
                </a:tc>
                <a:tc>
                  <a:txBody>
                    <a:bodyPr/>
                    <a:lstStyle/>
                    <a:p>
                      <a:r>
                        <a:rPr lang="en-US" sz="1600" dirty="0" smtClean="0"/>
                        <a:t>10 (41.7%)</a:t>
                      </a:r>
                      <a:endParaRPr lang="en-US" sz="1600" dirty="0"/>
                    </a:p>
                  </a:txBody>
                  <a:tcPr/>
                </a:tc>
                <a:tc>
                  <a:txBody>
                    <a:bodyPr/>
                    <a:lstStyle/>
                    <a:p>
                      <a:r>
                        <a:rPr lang="en-US" sz="1600" dirty="0" smtClean="0"/>
                        <a:t>6 (25.0%)</a:t>
                      </a:r>
                      <a:endParaRPr lang="en-US" sz="1600" dirty="0"/>
                    </a:p>
                  </a:txBody>
                  <a:tcPr/>
                </a:tc>
              </a:tr>
              <a:tr h="607695">
                <a:tc vMerge="1">
                  <a:txBody>
                    <a:bodyPr/>
                    <a:lstStyle/>
                    <a:p>
                      <a:endParaRPr lang="en-US"/>
                    </a:p>
                  </a:txBody>
                  <a:tcPr/>
                </a:tc>
                <a:tc>
                  <a:txBody>
                    <a:bodyPr/>
                    <a:lstStyle/>
                    <a:p>
                      <a:r>
                        <a:rPr lang="en-US" sz="1600" i="1" dirty="0" smtClean="0">
                          <a:solidFill>
                            <a:srgbClr val="C00000"/>
                          </a:solidFill>
                        </a:rPr>
                        <a:t>3 (6.4%)</a:t>
                      </a:r>
                      <a:endParaRPr lang="en-US" sz="1600" i="1" dirty="0">
                        <a:solidFill>
                          <a:srgbClr val="C00000"/>
                        </a:solidFill>
                      </a:endParaRPr>
                    </a:p>
                  </a:txBody>
                  <a:tcPr/>
                </a:tc>
                <a:tc>
                  <a:txBody>
                    <a:bodyPr/>
                    <a:lstStyle/>
                    <a:p>
                      <a:r>
                        <a:rPr lang="en-US" sz="1600" i="1" dirty="0" smtClean="0">
                          <a:solidFill>
                            <a:srgbClr val="C00000"/>
                          </a:solidFill>
                        </a:rPr>
                        <a:t>10</a:t>
                      </a:r>
                      <a:r>
                        <a:rPr lang="en-US" sz="1600" i="1" baseline="0" dirty="0" smtClean="0">
                          <a:solidFill>
                            <a:srgbClr val="C00000"/>
                          </a:solidFill>
                        </a:rPr>
                        <a:t> (21.3%)</a:t>
                      </a:r>
                      <a:endParaRPr lang="en-US" sz="1600" i="1" dirty="0">
                        <a:solidFill>
                          <a:srgbClr val="C00000"/>
                        </a:solidFill>
                      </a:endParaRPr>
                    </a:p>
                  </a:txBody>
                  <a:tcPr/>
                </a:tc>
                <a:tc>
                  <a:txBody>
                    <a:bodyPr/>
                    <a:lstStyle/>
                    <a:p>
                      <a:r>
                        <a:rPr lang="en-US" sz="1600" i="1" dirty="0" smtClean="0">
                          <a:solidFill>
                            <a:srgbClr val="C00000"/>
                          </a:solidFill>
                        </a:rPr>
                        <a:t>27 (57.4%)</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6 (12.8%)</a:t>
                      </a:r>
                      <a:endParaRPr lang="en-US" sz="1600" i="1" dirty="0">
                        <a:solidFill>
                          <a:srgbClr val="C00000"/>
                        </a:solidFill>
                      </a:endParaRPr>
                    </a:p>
                  </a:txBody>
                  <a:tcPr>
                    <a:solidFill>
                      <a:srgbClr val="FFFF00"/>
                    </a:solidFill>
                  </a:tcPr>
                </a:tc>
              </a:tr>
              <a:tr h="640080">
                <a:tc rowSpan="2">
                  <a:txBody>
                    <a:bodyPr/>
                    <a:lstStyle/>
                    <a:p>
                      <a:r>
                        <a:rPr lang="en-US" sz="1400" dirty="0" smtClean="0"/>
                        <a:t>The non-instructional time provided for teachers in my school</a:t>
                      </a:r>
                      <a:r>
                        <a:rPr lang="en-US" sz="1400" baseline="0" dirty="0" smtClean="0"/>
                        <a:t> is sufficient.</a:t>
                      </a:r>
                      <a:endParaRPr lang="en-US" sz="1400" dirty="0"/>
                    </a:p>
                  </a:txBody>
                  <a:tcPr/>
                </a:tc>
                <a:tc>
                  <a:txBody>
                    <a:bodyPr/>
                    <a:lstStyle/>
                    <a:p>
                      <a:r>
                        <a:rPr lang="en-US" sz="1600" dirty="0" smtClean="0"/>
                        <a:t>6 (26.1%)</a:t>
                      </a:r>
                      <a:endParaRPr lang="en-US" sz="1600" dirty="0"/>
                    </a:p>
                  </a:txBody>
                  <a:tcPr/>
                </a:tc>
                <a:tc>
                  <a:txBody>
                    <a:bodyPr/>
                    <a:lstStyle/>
                    <a:p>
                      <a:r>
                        <a:rPr lang="en-US" sz="1600" dirty="0" smtClean="0"/>
                        <a:t>8 (34.8%)</a:t>
                      </a:r>
                      <a:endParaRPr lang="en-US" sz="1600" dirty="0"/>
                    </a:p>
                  </a:txBody>
                  <a:tcPr/>
                </a:tc>
                <a:tc>
                  <a:txBody>
                    <a:bodyPr/>
                    <a:lstStyle/>
                    <a:p>
                      <a:r>
                        <a:rPr lang="en-US" sz="1600" dirty="0" smtClean="0"/>
                        <a:t>5 (21.7%)</a:t>
                      </a:r>
                      <a:endParaRPr lang="en-US" sz="1600" dirty="0"/>
                    </a:p>
                  </a:txBody>
                  <a:tcPr/>
                </a:tc>
                <a:tc>
                  <a:txBody>
                    <a:bodyPr/>
                    <a:lstStyle/>
                    <a:p>
                      <a:r>
                        <a:rPr lang="en-US" sz="1600" dirty="0" smtClean="0"/>
                        <a:t>4 (17.4%)</a:t>
                      </a:r>
                      <a:endParaRPr lang="en-US" sz="1600" dirty="0"/>
                    </a:p>
                  </a:txBody>
                  <a:tcPr/>
                </a:tc>
              </a:tr>
              <a:tr h="461010">
                <a:tc vMerge="1">
                  <a:txBody>
                    <a:bodyPr/>
                    <a:lstStyle/>
                    <a:p>
                      <a:endParaRPr lang="en-US"/>
                    </a:p>
                  </a:txBody>
                  <a:tcPr/>
                </a:tc>
                <a:tc>
                  <a:txBody>
                    <a:bodyPr/>
                    <a:lstStyle/>
                    <a:p>
                      <a:r>
                        <a:rPr lang="en-US" sz="1600" i="1" u="none" dirty="0" smtClean="0">
                          <a:solidFill>
                            <a:srgbClr val="C00000"/>
                          </a:solidFill>
                        </a:rPr>
                        <a:t>4 (8.3%)</a:t>
                      </a:r>
                      <a:endParaRPr lang="en-US" sz="1600" i="1" u="none" dirty="0">
                        <a:solidFill>
                          <a:srgbClr val="C00000"/>
                        </a:solidFill>
                      </a:endParaRPr>
                    </a:p>
                  </a:txBody>
                  <a:tcPr/>
                </a:tc>
                <a:tc>
                  <a:txBody>
                    <a:bodyPr/>
                    <a:lstStyle/>
                    <a:p>
                      <a:r>
                        <a:rPr lang="en-US" sz="1600" i="1" u="none" dirty="0" smtClean="0">
                          <a:solidFill>
                            <a:srgbClr val="C00000"/>
                          </a:solidFill>
                        </a:rPr>
                        <a:t>13 (27.1%)</a:t>
                      </a:r>
                      <a:endParaRPr lang="en-US" sz="1600" i="1" u="none" dirty="0">
                        <a:solidFill>
                          <a:srgbClr val="C00000"/>
                        </a:solidFill>
                      </a:endParaRPr>
                    </a:p>
                  </a:txBody>
                  <a:tcPr/>
                </a:tc>
                <a:tc>
                  <a:txBody>
                    <a:bodyPr/>
                    <a:lstStyle/>
                    <a:p>
                      <a:r>
                        <a:rPr lang="en-US" sz="1600" i="1" u="none" dirty="0" smtClean="0">
                          <a:solidFill>
                            <a:srgbClr val="C00000"/>
                          </a:solidFill>
                        </a:rPr>
                        <a:t>26 (54.2%)</a:t>
                      </a:r>
                      <a:endParaRPr lang="en-US" sz="1600" i="1" u="none" dirty="0">
                        <a:solidFill>
                          <a:srgbClr val="C00000"/>
                        </a:solidFill>
                      </a:endParaRPr>
                    </a:p>
                  </a:txBody>
                  <a:tcPr>
                    <a:solidFill>
                      <a:srgbClr val="FFFF00"/>
                    </a:solidFill>
                  </a:tcPr>
                </a:tc>
                <a:tc>
                  <a:txBody>
                    <a:bodyPr/>
                    <a:lstStyle/>
                    <a:p>
                      <a:r>
                        <a:rPr lang="en-US" sz="1600" i="1" u="none" dirty="0" smtClean="0">
                          <a:solidFill>
                            <a:srgbClr val="C00000"/>
                          </a:solidFill>
                        </a:rPr>
                        <a:t>5 (10.4%)</a:t>
                      </a:r>
                      <a:endParaRPr lang="en-US" sz="1600" i="1" u="none" dirty="0">
                        <a:solidFill>
                          <a:srgbClr val="C00000"/>
                        </a:solidFill>
                      </a:endParaRPr>
                    </a:p>
                  </a:txBody>
                  <a:tcPr>
                    <a:solidFill>
                      <a:srgbClr val="FFFF00"/>
                    </a:solidFill>
                  </a:tcPr>
                </a:tc>
              </a:tr>
              <a:tr h="640080">
                <a:tc rowSpan="2">
                  <a:txBody>
                    <a:bodyPr/>
                    <a:lstStyle/>
                    <a:p>
                      <a:r>
                        <a:rPr lang="en-US" sz="1400" dirty="0" smtClean="0"/>
                        <a:t>Teachers are protected from duties that interfere with their essential role of educating students.</a:t>
                      </a:r>
                      <a:endParaRPr lang="en-US" sz="1400" dirty="0"/>
                    </a:p>
                  </a:txBody>
                  <a:tcPr/>
                </a:tc>
                <a:tc>
                  <a:txBody>
                    <a:bodyPr/>
                    <a:lstStyle/>
                    <a:p>
                      <a:r>
                        <a:rPr lang="en-US" sz="1600" dirty="0" smtClean="0"/>
                        <a:t>11 (45.8%)</a:t>
                      </a:r>
                      <a:endParaRPr lang="en-US" sz="1600" dirty="0"/>
                    </a:p>
                  </a:txBody>
                  <a:tcPr/>
                </a:tc>
                <a:tc>
                  <a:txBody>
                    <a:bodyPr/>
                    <a:lstStyle/>
                    <a:p>
                      <a:r>
                        <a:rPr lang="en-US" sz="1600" dirty="0" smtClean="0"/>
                        <a:t>6 (25.0%)</a:t>
                      </a:r>
                      <a:endParaRPr lang="en-US" sz="1600" dirty="0"/>
                    </a:p>
                  </a:txBody>
                  <a:tcPr/>
                </a:tc>
                <a:tc>
                  <a:txBody>
                    <a:bodyPr/>
                    <a:lstStyle/>
                    <a:p>
                      <a:r>
                        <a:rPr lang="en-US" sz="1600" dirty="0" smtClean="0"/>
                        <a:t>5 (20.8%)</a:t>
                      </a:r>
                      <a:endParaRPr lang="en-US" sz="1600" dirty="0"/>
                    </a:p>
                  </a:txBody>
                  <a:tcPr/>
                </a:tc>
                <a:tc>
                  <a:txBody>
                    <a:bodyPr/>
                    <a:lstStyle/>
                    <a:p>
                      <a:r>
                        <a:rPr lang="en-US" sz="1600" dirty="0" smtClean="0"/>
                        <a:t>2 (8.3%)</a:t>
                      </a:r>
                      <a:endParaRPr lang="en-US" sz="1600" dirty="0"/>
                    </a:p>
                  </a:txBody>
                  <a:tcPr/>
                </a:tc>
              </a:tr>
              <a:tr h="531495">
                <a:tc vMerge="1">
                  <a:txBody>
                    <a:bodyPr/>
                    <a:lstStyle/>
                    <a:p>
                      <a:endParaRPr lang="en-US"/>
                    </a:p>
                  </a:txBody>
                  <a:tcPr/>
                </a:tc>
                <a:tc>
                  <a:txBody>
                    <a:bodyPr/>
                    <a:lstStyle/>
                    <a:p>
                      <a:r>
                        <a:rPr lang="en-US" sz="1600" i="1" dirty="0" smtClean="0">
                          <a:solidFill>
                            <a:srgbClr val="C00000"/>
                          </a:solidFill>
                        </a:rPr>
                        <a:t>10 (20.8%)</a:t>
                      </a:r>
                      <a:endParaRPr lang="en-US" sz="1600" i="1" dirty="0">
                        <a:solidFill>
                          <a:srgbClr val="C00000"/>
                        </a:solidFill>
                      </a:endParaRPr>
                    </a:p>
                  </a:txBody>
                  <a:tcPr>
                    <a:solidFill>
                      <a:srgbClr val="92D050"/>
                    </a:solidFill>
                  </a:tcPr>
                </a:tc>
                <a:tc>
                  <a:txBody>
                    <a:bodyPr/>
                    <a:lstStyle/>
                    <a:p>
                      <a:r>
                        <a:rPr lang="en-US" sz="1600" i="1" dirty="0" smtClean="0">
                          <a:solidFill>
                            <a:srgbClr val="C00000"/>
                          </a:solidFill>
                        </a:rPr>
                        <a:t>12 (25.0%)</a:t>
                      </a:r>
                      <a:endParaRPr lang="en-US" sz="1600" i="1" dirty="0">
                        <a:solidFill>
                          <a:srgbClr val="C00000"/>
                        </a:solidFill>
                      </a:endParaRPr>
                    </a:p>
                  </a:txBody>
                  <a:tcPr>
                    <a:solidFill>
                      <a:srgbClr val="92D050"/>
                    </a:solidFill>
                  </a:tcPr>
                </a:tc>
                <a:tc>
                  <a:txBody>
                    <a:bodyPr/>
                    <a:lstStyle/>
                    <a:p>
                      <a:r>
                        <a:rPr lang="en-US" sz="1600" i="1" dirty="0" smtClean="0">
                          <a:solidFill>
                            <a:srgbClr val="C00000"/>
                          </a:solidFill>
                        </a:rPr>
                        <a:t>18 (37.5%)</a:t>
                      </a:r>
                      <a:endParaRPr lang="en-US" sz="1600" i="1" dirty="0">
                        <a:solidFill>
                          <a:srgbClr val="C00000"/>
                        </a:solidFill>
                      </a:endParaRPr>
                    </a:p>
                  </a:txBody>
                  <a:tcPr/>
                </a:tc>
                <a:tc>
                  <a:txBody>
                    <a:bodyPr/>
                    <a:lstStyle/>
                    <a:p>
                      <a:r>
                        <a:rPr lang="en-US" sz="1600" i="1" dirty="0" smtClean="0">
                          <a:solidFill>
                            <a:srgbClr val="C00000"/>
                          </a:solidFill>
                        </a:rPr>
                        <a:t>7 (14.6%)</a:t>
                      </a:r>
                      <a:endParaRPr lang="en-US" sz="1600" i="1" dirty="0">
                        <a:solidFill>
                          <a:srgbClr val="C00000"/>
                        </a:solidFill>
                      </a:endParaRPr>
                    </a:p>
                  </a:txBody>
                  <a:tcPr/>
                </a:tc>
              </a:tr>
            </a:tbl>
          </a:graphicData>
        </a:graphic>
      </p:graphicFrame>
      <p:sp>
        <p:nvSpPr>
          <p:cNvPr id="3" name="TextBox 2"/>
          <p:cNvSpPr txBox="1"/>
          <p:nvPr/>
        </p:nvSpPr>
        <p:spPr>
          <a:xfrm>
            <a:off x="7165037" y="10477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1158515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Facilities and Resources</a:t>
            </a:r>
            <a:endParaRPr lang="en-US" sz="4000" dirty="0"/>
          </a:p>
        </p:txBody>
      </p:sp>
      <p:sp>
        <p:nvSpPr>
          <p:cNvPr id="4" name="Content Placeholder 3"/>
          <p:cNvSpPr>
            <a:spLocks noGrp="1"/>
          </p:cNvSpPr>
          <p:nvPr>
            <p:ph idx="1"/>
          </p:nvPr>
        </p:nvSpPr>
        <p:spPr/>
        <p:txBody>
          <a:bodyPr/>
          <a:lstStyle/>
          <a:p>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2346129249"/>
              </p:ext>
            </p:extLst>
          </p:nvPr>
        </p:nvGraphicFramePr>
        <p:xfrm>
          <a:off x="362415" y="1600200"/>
          <a:ext cx="8419170" cy="4677564"/>
        </p:xfrm>
        <a:graphic>
          <a:graphicData uri="http://schemas.openxmlformats.org/drawingml/2006/table">
            <a:tbl>
              <a:tblPr firstRow="1" bandRow="1">
                <a:tableStyleId>{073A0DAA-6AF3-43AB-8588-CEC1D06C72B9}</a:tableStyleId>
              </a:tblPr>
              <a:tblGrid>
                <a:gridCol w="2926885"/>
                <a:gridCol w="1397000"/>
                <a:gridCol w="1422400"/>
                <a:gridCol w="1320800"/>
                <a:gridCol w="1352085"/>
              </a:tblGrid>
              <a:tr h="799542">
                <a:tc>
                  <a:txBody>
                    <a:bodyPr/>
                    <a:lstStyle/>
                    <a:p>
                      <a:endParaRPr lang="en-US" sz="1400" dirty="0"/>
                    </a:p>
                  </a:txBody>
                  <a:tcPr/>
                </a:tc>
                <a:tc>
                  <a:txBody>
                    <a:bodyPr/>
                    <a:lstStyle/>
                    <a:p>
                      <a:r>
                        <a:rPr lang="en-US" sz="1400" dirty="0" smtClean="0"/>
                        <a:t>Strongly Disagree</a:t>
                      </a:r>
                      <a:endParaRPr lang="en-US" sz="1400" dirty="0"/>
                    </a:p>
                  </a:txBody>
                  <a:tcPr/>
                </a:tc>
                <a:tc>
                  <a:txBody>
                    <a:bodyPr/>
                    <a:lstStyle/>
                    <a:p>
                      <a:r>
                        <a:rPr lang="en-US" sz="1400" dirty="0" smtClean="0"/>
                        <a:t>Disagree</a:t>
                      </a:r>
                      <a:endParaRPr lang="en-US" sz="1400" dirty="0"/>
                    </a:p>
                  </a:txBody>
                  <a:tcPr/>
                </a:tc>
                <a:tc>
                  <a:txBody>
                    <a:bodyPr/>
                    <a:lstStyle/>
                    <a:p>
                      <a:r>
                        <a:rPr lang="en-US" sz="1400" dirty="0" smtClean="0"/>
                        <a:t>Agree</a:t>
                      </a:r>
                      <a:endParaRPr lang="en-US" sz="1400" dirty="0"/>
                    </a:p>
                  </a:txBody>
                  <a:tcPr/>
                </a:tc>
                <a:tc>
                  <a:txBody>
                    <a:bodyPr/>
                    <a:lstStyle/>
                    <a:p>
                      <a:r>
                        <a:rPr lang="en-US" sz="1400" dirty="0" smtClean="0"/>
                        <a:t>Strongly</a:t>
                      </a:r>
                      <a:r>
                        <a:rPr lang="en-US" sz="1400" baseline="0" dirty="0" smtClean="0"/>
                        <a:t> Agree</a:t>
                      </a:r>
                      <a:endParaRPr lang="en-US" sz="1400" dirty="0"/>
                    </a:p>
                  </a:txBody>
                  <a:tcPr/>
                </a:tc>
              </a:tr>
              <a:tr h="914400">
                <a:tc rowSpan="2">
                  <a:txBody>
                    <a:bodyPr/>
                    <a:lstStyle/>
                    <a:p>
                      <a:r>
                        <a:rPr lang="en-US" sz="1600" dirty="0" smtClean="0"/>
                        <a:t>Teachers have sufficient access to instructional technology, including computers,</a:t>
                      </a:r>
                      <a:r>
                        <a:rPr lang="en-US" sz="1600" baseline="0" dirty="0" smtClean="0"/>
                        <a:t> devices, printers, software and internet access.</a:t>
                      </a:r>
                      <a:endParaRPr lang="en-US" sz="1600" dirty="0"/>
                    </a:p>
                  </a:txBody>
                  <a:tcPr/>
                </a:tc>
                <a:tc>
                  <a:txBody>
                    <a:bodyPr/>
                    <a:lstStyle/>
                    <a:p>
                      <a:r>
                        <a:rPr lang="en-US" sz="1600" dirty="0" smtClean="0"/>
                        <a:t>2 (9.1%)</a:t>
                      </a:r>
                      <a:endParaRPr lang="en-US" sz="1600" dirty="0"/>
                    </a:p>
                  </a:txBody>
                  <a:tcPr/>
                </a:tc>
                <a:tc>
                  <a:txBody>
                    <a:bodyPr/>
                    <a:lstStyle/>
                    <a:p>
                      <a:r>
                        <a:rPr lang="en-US" sz="1600" dirty="0" smtClean="0"/>
                        <a:t>4 (18.2%)</a:t>
                      </a:r>
                      <a:endParaRPr lang="en-US" sz="1600" dirty="0"/>
                    </a:p>
                  </a:txBody>
                  <a:tcPr/>
                </a:tc>
                <a:tc>
                  <a:txBody>
                    <a:bodyPr/>
                    <a:lstStyle/>
                    <a:p>
                      <a:r>
                        <a:rPr lang="en-US" sz="1600" dirty="0" smtClean="0"/>
                        <a:t>12 (54.5%)</a:t>
                      </a:r>
                      <a:endParaRPr lang="en-US" sz="1600" dirty="0"/>
                    </a:p>
                  </a:txBody>
                  <a:tcPr/>
                </a:tc>
                <a:tc>
                  <a:txBody>
                    <a:bodyPr/>
                    <a:lstStyle/>
                    <a:p>
                      <a:r>
                        <a:rPr lang="en-US" sz="1600" dirty="0" smtClean="0"/>
                        <a:t>4 (18.2%)</a:t>
                      </a:r>
                      <a:endParaRPr lang="en-US" sz="1600" dirty="0"/>
                    </a:p>
                  </a:txBody>
                  <a:tcPr/>
                </a:tc>
              </a:tr>
              <a:tr h="914400">
                <a:tc vMerge="1">
                  <a:txBody>
                    <a:bodyPr/>
                    <a:lstStyle/>
                    <a:p>
                      <a:endParaRPr lang="en-US"/>
                    </a:p>
                  </a:txBody>
                  <a:tcPr/>
                </a:tc>
                <a:tc>
                  <a:txBody>
                    <a:bodyPr/>
                    <a:lstStyle/>
                    <a:p>
                      <a:r>
                        <a:rPr lang="en-US" sz="1600" i="1" dirty="0" smtClean="0">
                          <a:solidFill>
                            <a:srgbClr val="C00000"/>
                          </a:solidFill>
                        </a:rPr>
                        <a:t>8 (17.8%)</a:t>
                      </a:r>
                      <a:endParaRPr lang="en-US" sz="1600" i="1" dirty="0">
                        <a:solidFill>
                          <a:srgbClr val="C00000"/>
                        </a:solidFill>
                      </a:endParaRPr>
                    </a:p>
                  </a:txBody>
                  <a:tcPr/>
                </a:tc>
                <a:tc>
                  <a:txBody>
                    <a:bodyPr/>
                    <a:lstStyle/>
                    <a:p>
                      <a:r>
                        <a:rPr lang="en-US" sz="1600" i="1" dirty="0" smtClean="0">
                          <a:solidFill>
                            <a:srgbClr val="C00000"/>
                          </a:solidFill>
                        </a:rPr>
                        <a:t>8 (17.8%)</a:t>
                      </a:r>
                      <a:endParaRPr lang="en-US" sz="1600" i="1" dirty="0">
                        <a:solidFill>
                          <a:srgbClr val="C00000"/>
                        </a:solidFill>
                      </a:endParaRPr>
                    </a:p>
                  </a:txBody>
                  <a:tcPr/>
                </a:tc>
                <a:tc>
                  <a:txBody>
                    <a:bodyPr/>
                    <a:lstStyle/>
                    <a:p>
                      <a:r>
                        <a:rPr lang="en-US" sz="1600" i="1" dirty="0" smtClean="0">
                          <a:solidFill>
                            <a:srgbClr val="C00000"/>
                          </a:solidFill>
                        </a:rPr>
                        <a:t>19 (42.2%)</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10 (22.2%)</a:t>
                      </a:r>
                      <a:endParaRPr lang="en-US" sz="1600" i="1" dirty="0">
                        <a:solidFill>
                          <a:srgbClr val="C00000"/>
                        </a:solidFill>
                      </a:endParaRPr>
                    </a:p>
                  </a:txBody>
                  <a:tcPr>
                    <a:solidFill>
                      <a:srgbClr val="FFFF00"/>
                    </a:solidFill>
                  </a:tcPr>
                </a:tc>
              </a:tr>
              <a:tr h="399771">
                <a:tc rowSpan="2">
                  <a:txBody>
                    <a:bodyPr/>
                    <a:lstStyle/>
                    <a:p>
                      <a:r>
                        <a:rPr lang="en-US" sz="1600" dirty="0" smtClean="0"/>
                        <a:t>The school environment is clean and well maintained.</a:t>
                      </a:r>
                      <a:endParaRPr lang="en-US" sz="1600" dirty="0"/>
                    </a:p>
                  </a:txBody>
                  <a:tcPr/>
                </a:tc>
                <a:tc>
                  <a:txBody>
                    <a:bodyPr/>
                    <a:lstStyle/>
                    <a:p>
                      <a:r>
                        <a:rPr lang="en-US" sz="1600" dirty="0" smtClean="0"/>
                        <a:t>0 (0.0%)</a:t>
                      </a:r>
                      <a:endParaRPr lang="en-US" sz="1600" dirty="0"/>
                    </a:p>
                  </a:txBody>
                  <a:tcPr/>
                </a:tc>
                <a:tc>
                  <a:txBody>
                    <a:bodyPr/>
                    <a:lstStyle/>
                    <a:p>
                      <a:r>
                        <a:rPr lang="en-US" sz="1600" dirty="0" smtClean="0"/>
                        <a:t>2 (9.1%)</a:t>
                      </a:r>
                      <a:endParaRPr lang="en-US" sz="1600" dirty="0"/>
                    </a:p>
                  </a:txBody>
                  <a:tcPr/>
                </a:tc>
                <a:tc>
                  <a:txBody>
                    <a:bodyPr/>
                    <a:lstStyle/>
                    <a:p>
                      <a:r>
                        <a:rPr lang="en-US" sz="1600" dirty="0" smtClean="0"/>
                        <a:t>15 (68.2%)</a:t>
                      </a:r>
                      <a:endParaRPr lang="en-US" sz="1600" dirty="0"/>
                    </a:p>
                  </a:txBody>
                  <a:tcPr/>
                </a:tc>
                <a:tc>
                  <a:txBody>
                    <a:bodyPr/>
                    <a:lstStyle/>
                    <a:p>
                      <a:r>
                        <a:rPr lang="en-US" sz="1600" dirty="0" smtClean="0"/>
                        <a:t>5 (22.7%)</a:t>
                      </a:r>
                      <a:endParaRPr lang="en-US" sz="1600" dirty="0"/>
                    </a:p>
                  </a:txBody>
                  <a:tcPr/>
                </a:tc>
              </a:tr>
              <a:tr h="399771">
                <a:tc vMerge="1">
                  <a:txBody>
                    <a:bodyPr/>
                    <a:lstStyle/>
                    <a:p>
                      <a:endParaRPr lang="en-US"/>
                    </a:p>
                  </a:txBody>
                  <a:tcPr/>
                </a:tc>
                <a:tc>
                  <a:txBody>
                    <a:bodyPr/>
                    <a:lstStyle/>
                    <a:p>
                      <a:r>
                        <a:rPr lang="en-US" sz="1600" i="1" dirty="0" smtClean="0">
                          <a:solidFill>
                            <a:srgbClr val="C00000"/>
                          </a:solidFill>
                        </a:rPr>
                        <a:t>1 (2.2%)</a:t>
                      </a:r>
                      <a:endParaRPr lang="en-US" sz="1600" i="1" dirty="0">
                        <a:solidFill>
                          <a:srgbClr val="C00000"/>
                        </a:solidFill>
                      </a:endParaRPr>
                    </a:p>
                  </a:txBody>
                  <a:tcPr/>
                </a:tc>
                <a:tc>
                  <a:txBody>
                    <a:bodyPr/>
                    <a:lstStyle/>
                    <a:p>
                      <a:r>
                        <a:rPr lang="en-US" sz="1600" i="1" dirty="0" smtClean="0">
                          <a:solidFill>
                            <a:srgbClr val="C00000"/>
                          </a:solidFill>
                        </a:rPr>
                        <a:t>5 (11.1%)</a:t>
                      </a:r>
                      <a:endParaRPr lang="en-US" sz="1600" i="1" dirty="0">
                        <a:solidFill>
                          <a:srgbClr val="C00000"/>
                        </a:solidFill>
                      </a:endParaRPr>
                    </a:p>
                  </a:txBody>
                  <a:tcPr/>
                </a:tc>
                <a:tc>
                  <a:txBody>
                    <a:bodyPr/>
                    <a:lstStyle/>
                    <a:p>
                      <a:r>
                        <a:rPr lang="en-US" sz="1600" i="1" dirty="0" smtClean="0">
                          <a:solidFill>
                            <a:srgbClr val="C00000"/>
                          </a:solidFill>
                        </a:rPr>
                        <a:t>21 (46.7%)</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17 (37.8%)</a:t>
                      </a:r>
                      <a:endParaRPr lang="en-US" sz="1600" i="1" dirty="0">
                        <a:solidFill>
                          <a:srgbClr val="C00000"/>
                        </a:solidFill>
                      </a:endParaRPr>
                    </a:p>
                  </a:txBody>
                  <a:tcPr>
                    <a:solidFill>
                      <a:srgbClr val="FFFF00"/>
                    </a:solidFill>
                  </a:tcPr>
                </a:tc>
              </a:tr>
              <a:tr h="624840">
                <a:tc rowSpan="2">
                  <a:txBody>
                    <a:bodyPr/>
                    <a:lstStyle/>
                    <a:p>
                      <a:r>
                        <a:rPr lang="en-US" sz="1600" dirty="0" smtClean="0"/>
                        <a:t>The physical environment of classrooms in this school supports teaching and learning.</a:t>
                      </a:r>
                      <a:endParaRPr lang="en-US" sz="1600" dirty="0"/>
                    </a:p>
                  </a:txBody>
                  <a:tcPr/>
                </a:tc>
                <a:tc>
                  <a:txBody>
                    <a:bodyPr/>
                    <a:lstStyle/>
                    <a:p>
                      <a:r>
                        <a:rPr lang="en-US" sz="1600" dirty="0" smtClean="0"/>
                        <a:t>3 (13.6%)</a:t>
                      </a:r>
                      <a:endParaRPr lang="en-US" sz="1600" dirty="0"/>
                    </a:p>
                  </a:txBody>
                  <a:tcPr/>
                </a:tc>
                <a:tc>
                  <a:txBody>
                    <a:bodyPr/>
                    <a:lstStyle/>
                    <a:p>
                      <a:r>
                        <a:rPr lang="en-US" sz="1600" dirty="0" smtClean="0"/>
                        <a:t>3 (13.6%)</a:t>
                      </a:r>
                      <a:endParaRPr lang="en-US" sz="1600" dirty="0"/>
                    </a:p>
                  </a:txBody>
                  <a:tcPr/>
                </a:tc>
                <a:tc>
                  <a:txBody>
                    <a:bodyPr/>
                    <a:lstStyle/>
                    <a:p>
                      <a:r>
                        <a:rPr lang="en-US" sz="1600" dirty="0" smtClean="0"/>
                        <a:t>14 (63.6%)</a:t>
                      </a:r>
                      <a:endParaRPr lang="en-US" sz="1600" dirty="0"/>
                    </a:p>
                  </a:txBody>
                  <a:tcPr/>
                </a:tc>
                <a:tc>
                  <a:txBody>
                    <a:bodyPr/>
                    <a:lstStyle/>
                    <a:p>
                      <a:r>
                        <a:rPr lang="en-US" sz="1600" dirty="0" smtClean="0"/>
                        <a:t>2 (9.1%)</a:t>
                      </a:r>
                    </a:p>
                  </a:txBody>
                  <a:tcPr/>
                </a:tc>
              </a:tr>
              <a:tr h="624840">
                <a:tc vMerge="1">
                  <a:txBody>
                    <a:bodyPr/>
                    <a:lstStyle/>
                    <a:p>
                      <a:endParaRPr lang="en-US"/>
                    </a:p>
                  </a:txBody>
                  <a:tcPr/>
                </a:tc>
                <a:tc>
                  <a:txBody>
                    <a:bodyPr/>
                    <a:lstStyle/>
                    <a:p>
                      <a:r>
                        <a:rPr lang="en-US" sz="1600" i="1" dirty="0" smtClean="0">
                          <a:solidFill>
                            <a:srgbClr val="C00000"/>
                          </a:solidFill>
                        </a:rPr>
                        <a:t>4 (8.9%)</a:t>
                      </a:r>
                      <a:endParaRPr lang="en-US" sz="1600" i="1" dirty="0">
                        <a:solidFill>
                          <a:srgbClr val="C00000"/>
                        </a:solidFill>
                      </a:endParaRPr>
                    </a:p>
                  </a:txBody>
                  <a:tcPr/>
                </a:tc>
                <a:tc>
                  <a:txBody>
                    <a:bodyPr/>
                    <a:lstStyle/>
                    <a:p>
                      <a:r>
                        <a:rPr lang="en-US" sz="1600" i="1" dirty="0" smtClean="0">
                          <a:solidFill>
                            <a:srgbClr val="C00000"/>
                          </a:solidFill>
                        </a:rPr>
                        <a:t>7 (15.6%)</a:t>
                      </a:r>
                      <a:endParaRPr lang="en-US" sz="1600" i="1" dirty="0">
                        <a:solidFill>
                          <a:srgbClr val="C00000"/>
                        </a:solidFill>
                      </a:endParaRPr>
                    </a:p>
                  </a:txBody>
                  <a:tcPr/>
                </a:tc>
                <a:tc>
                  <a:txBody>
                    <a:bodyPr/>
                    <a:lstStyle/>
                    <a:p>
                      <a:r>
                        <a:rPr lang="en-US" sz="1600" i="1" dirty="0" smtClean="0">
                          <a:solidFill>
                            <a:srgbClr val="C00000"/>
                          </a:solidFill>
                        </a:rPr>
                        <a:t>22 (48.9%)</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12 (26.7%)</a:t>
                      </a:r>
                    </a:p>
                  </a:txBody>
                  <a:tcPr>
                    <a:solidFill>
                      <a:srgbClr val="FFFF00"/>
                    </a:solidFill>
                  </a:tcPr>
                </a:tc>
              </a:tr>
            </a:tbl>
          </a:graphicData>
        </a:graphic>
      </p:graphicFrame>
      <p:sp>
        <p:nvSpPr>
          <p:cNvPr id="6" name="TextBox 5"/>
          <p:cNvSpPr txBox="1"/>
          <p:nvPr/>
        </p:nvSpPr>
        <p:spPr>
          <a:xfrm>
            <a:off x="7269812" y="18097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1547312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Managing Student Conduct</a:t>
            </a:r>
            <a:endParaRPr lang="en-US" sz="4000" dirty="0"/>
          </a:p>
        </p:txBody>
      </p:sp>
      <p:graphicFrame>
        <p:nvGraphicFramePr>
          <p:cNvPr id="5" name="Content Placeholder 5"/>
          <p:cNvGraphicFramePr>
            <a:graphicFrameLocks/>
          </p:cNvGraphicFramePr>
          <p:nvPr>
            <p:extLst>
              <p:ext uri="{D42A27DB-BD31-4B8C-83A1-F6EECF244321}">
                <p14:modId xmlns:p14="http://schemas.microsoft.com/office/powerpoint/2010/main" val="1992561834"/>
              </p:ext>
            </p:extLst>
          </p:nvPr>
        </p:nvGraphicFramePr>
        <p:xfrm>
          <a:off x="267630" y="1960418"/>
          <a:ext cx="8685870" cy="4259022"/>
        </p:xfrm>
        <a:graphic>
          <a:graphicData uri="http://schemas.openxmlformats.org/drawingml/2006/table">
            <a:tbl>
              <a:tblPr firstRow="1" bandRow="1">
                <a:tableStyleId>{073A0DAA-6AF3-43AB-8588-CEC1D06C72B9}</a:tableStyleId>
              </a:tblPr>
              <a:tblGrid>
                <a:gridCol w="2521881"/>
                <a:gridCol w="1203692"/>
                <a:gridCol w="1131247"/>
                <a:gridCol w="1232366"/>
                <a:gridCol w="1164992"/>
                <a:gridCol w="1431692"/>
              </a:tblGrid>
              <a:tr h="799542">
                <a:tc>
                  <a:txBody>
                    <a:bodyPr/>
                    <a:lstStyle/>
                    <a:p>
                      <a:endParaRPr lang="en-US" sz="1400" dirty="0"/>
                    </a:p>
                  </a:txBody>
                  <a:tcPr/>
                </a:tc>
                <a:tc>
                  <a:txBody>
                    <a:bodyPr/>
                    <a:lstStyle/>
                    <a:p>
                      <a:r>
                        <a:rPr lang="en-US" sz="1400" dirty="0" smtClean="0"/>
                        <a:t>Strongly Disagree</a:t>
                      </a:r>
                      <a:endParaRPr lang="en-US" sz="1400" dirty="0"/>
                    </a:p>
                  </a:txBody>
                  <a:tcPr/>
                </a:tc>
                <a:tc>
                  <a:txBody>
                    <a:bodyPr/>
                    <a:lstStyle/>
                    <a:p>
                      <a:r>
                        <a:rPr lang="en-US" sz="1400" dirty="0" smtClean="0"/>
                        <a:t>Disagree</a:t>
                      </a:r>
                      <a:endParaRPr lang="en-US" sz="1400" dirty="0"/>
                    </a:p>
                  </a:txBody>
                  <a:tcPr/>
                </a:tc>
                <a:tc>
                  <a:txBody>
                    <a:bodyPr/>
                    <a:lstStyle/>
                    <a:p>
                      <a:r>
                        <a:rPr lang="en-US" sz="1400" dirty="0" smtClean="0"/>
                        <a:t>Agree</a:t>
                      </a:r>
                      <a:endParaRPr lang="en-US" sz="1400" dirty="0"/>
                    </a:p>
                  </a:txBody>
                  <a:tcPr/>
                </a:tc>
                <a:tc>
                  <a:txBody>
                    <a:bodyPr/>
                    <a:lstStyle/>
                    <a:p>
                      <a:r>
                        <a:rPr lang="en-US" sz="1400" dirty="0" smtClean="0"/>
                        <a:t>Strongly Agree</a:t>
                      </a:r>
                      <a:endParaRPr lang="en-US" sz="1400" dirty="0"/>
                    </a:p>
                  </a:txBody>
                  <a:tcPr/>
                </a:tc>
                <a:tc>
                  <a:txBody>
                    <a:bodyPr/>
                    <a:lstStyle/>
                    <a:p>
                      <a:r>
                        <a:rPr lang="en-US" sz="1400" dirty="0" smtClean="0"/>
                        <a:t>Don’t Know</a:t>
                      </a:r>
                      <a:endParaRPr lang="en-US" sz="1400" dirty="0"/>
                    </a:p>
                  </a:txBody>
                  <a:tcPr/>
                </a:tc>
              </a:tr>
              <a:tr h="624840">
                <a:tc rowSpan="2">
                  <a:txBody>
                    <a:bodyPr/>
                    <a:lstStyle/>
                    <a:p>
                      <a:r>
                        <a:rPr lang="en-US" sz="1600" dirty="0" smtClean="0"/>
                        <a:t>Students at this school</a:t>
                      </a:r>
                      <a:r>
                        <a:rPr lang="en-US" sz="1600" baseline="0" dirty="0" smtClean="0"/>
                        <a:t> understand expectations for their conduct.</a:t>
                      </a:r>
                      <a:endParaRPr lang="en-US" sz="1600" dirty="0"/>
                    </a:p>
                  </a:txBody>
                  <a:tcPr/>
                </a:tc>
                <a:tc>
                  <a:txBody>
                    <a:bodyPr/>
                    <a:lstStyle/>
                    <a:p>
                      <a:r>
                        <a:rPr lang="en-US" sz="1600" dirty="0" smtClean="0"/>
                        <a:t>4 (21.1%)</a:t>
                      </a:r>
                      <a:endParaRPr lang="en-US" sz="1600" dirty="0"/>
                    </a:p>
                  </a:txBody>
                  <a:tcPr/>
                </a:tc>
                <a:tc>
                  <a:txBody>
                    <a:bodyPr/>
                    <a:lstStyle/>
                    <a:p>
                      <a:r>
                        <a:rPr lang="en-US" sz="1600" dirty="0" smtClean="0"/>
                        <a:t>8 (42.1%)</a:t>
                      </a:r>
                      <a:endParaRPr lang="en-US" sz="1600" dirty="0"/>
                    </a:p>
                  </a:txBody>
                  <a:tcPr/>
                </a:tc>
                <a:tc>
                  <a:txBody>
                    <a:bodyPr/>
                    <a:lstStyle/>
                    <a:p>
                      <a:r>
                        <a:rPr lang="en-US" sz="1600" dirty="0" smtClean="0"/>
                        <a:t>5 (26.3%)</a:t>
                      </a:r>
                      <a:endParaRPr lang="en-US" sz="1600" dirty="0"/>
                    </a:p>
                  </a:txBody>
                  <a:tcPr/>
                </a:tc>
                <a:tc>
                  <a:txBody>
                    <a:bodyPr/>
                    <a:lstStyle/>
                    <a:p>
                      <a:r>
                        <a:rPr lang="en-US" sz="1600" dirty="0" smtClean="0"/>
                        <a:t>2 (10.5%)</a:t>
                      </a:r>
                      <a:endParaRPr lang="en-US" sz="1600" dirty="0"/>
                    </a:p>
                  </a:txBody>
                  <a:tcPr/>
                </a:tc>
                <a:tc>
                  <a:txBody>
                    <a:bodyPr/>
                    <a:lstStyle/>
                    <a:p>
                      <a:r>
                        <a:rPr lang="en-US" sz="1600" dirty="0" smtClean="0"/>
                        <a:t>0 (0.0%)</a:t>
                      </a:r>
                      <a:endParaRPr lang="en-US" sz="1600" dirty="0"/>
                    </a:p>
                  </a:txBody>
                  <a:tcPr/>
                </a:tc>
              </a:tr>
              <a:tr h="624840">
                <a:tc vMerge="1">
                  <a:txBody>
                    <a:bodyPr/>
                    <a:lstStyle/>
                    <a:p>
                      <a:endParaRPr lang="en-US"/>
                    </a:p>
                  </a:txBody>
                  <a:tcPr/>
                </a:tc>
                <a:tc>
                  <a:txBody>
                    <a:bodyPr/>
                    <a:lstStyle/>
                    <a:p>
                      <a:r>
                        <a:rPr lang="en-US" sz="1600" i="1" dirty="0" smtClean="0">
                          <a:solidFill>
                            <a:srgbClr val="C00000"/>
                          </a:solidFill>
                        </a:rPr>
                        <a:t>7 (15.6%)</a:t>
                      </a:r>
                      <a:endParaRPr lang="en-US" sz="1600" i="1" dirty="0">
                        <a:solidFill>
                          <a:srgbClr val="C00000"/>
                        </a:solidFill>
                      </a:endParaRPr>
                    </a:p>
                  </a:txBody>
                  <a:tcPr/>
                </a:tc>
                <a:tc>
                  <a:txBody>
                    <a:bodyPr/>
                    <a:lstStyle/>
                    <a:p>
                      <a:r>
                        <a:rPr lang="en-US" sz="1600" i="1" dirty="0" smtClean="0">
                          <a:solidFill>
                            <a:srgbClr val="C00000"/>
                          </a:solidFill>
                        </a:rPr>
                        <a:t>9 (20.0%)</a:t>
                      </a:r>
                      <a:endParaRPr lang="en-US" sz="1600" i="1" dirty="0">
                        <a:solidFill>
                          <a:srgbClr val="C00000"/>
                        </a:solidFill>
                      </a:endParaRPr>
                    </a:p>
                  </a:txBody>
                  <a:tcPr/>
                </a:tc>
                <a:tc>
                  <a:txBody>
                    <a:bodyPr/>
                    <a:lstStyle/>
                    <a:p>
                      <a:r>
                        <a:rPr lang="en-US" sz="1600" i="1" dirty="0" smtClean="0">
                          <a:solidFill>
                            <a:srgbClr val="C00000"/>
                          </a:solidFill>
                        </a:rPr>
                        <a:t>26 (57.8%)</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3 (6.7%)</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0 (0.0%)</a:t>
                      </a:r>
                      <a:endParaRPr lang="en-US" sz="1600" i="1" dirty="0">
                        <a:solidFill>
                          <a:srgbClr val="C00000"/>
                        </a:solidFill>
                      </a:endParaRPr>
                    </a:p>
                  </a:txBody>
                  <a:tcPr/>
                </a:tc>
              </a:tr>
              <a:tr h="624840">
                <a:tc rowSpan="2">
                  <a:txBody>
                    <a:bodyPr/>
                    <a:lstStyle/>
                    <a:p>
                      <a:r>
                        <a:rPr lang="en-US" sz="1600" dirty="0" smtClean="0"/>
                        <a:t>Policies and procedures about student conduct are clearly understood by the faculty.</a:t>
                      </a:r>
                      <a:endParaRPr lang="en-US" sz="1600" dirty="0"/>
                    </a:p>
                  </a:txBody>
                  <a:tcPr/>
                </a:tc>
                <a:tc>
                  <a:txBody>
                    <a:bodyPr/>
                    <a:lstStyle/>
                    <a:p>
                      <a:r>
                        <a:rPr lang="en-US" sz="1600" dirty="0" smtClean="0"/>
                        <a:t>4 (21.1%)</a:t>
                      </a:r>
                      <a:endParaRPr lang="en-US" sz="1600" dirty="0"/>
                    </a:p>
                  </a:txBody>
                  <a:tcPr/>
                </a:tc>
                <a:tc>
                  <a:txBody>
                    <a:bodyPr/>
                    <a:lstStyle/>
                    <a:p>
                      <a:r>
                        <a:rPr lang="en-US" sz="1600" dirty="0" smtClean="0"/>
                        <a:t>6 (31.6%)</a:t>
                      </a:r>
                      <a:endParaRPr lang="en-US" sz="1600" dirty="0"/>
                    </a:p>
                  </a:txBody>
                  <a:tcPr/>
                </a:tc>
                <a:tc>
                  <a:txBody>
                    <a:bodyPr/>
                    <a:lstStyle/>
                    <a:p>
                      <a:r>
                        <a:rPr lang="en-US" sz="1600" dirty="0" smtClean="0"/>
                        <a:t>7 (36.8%)</a:t>
                      </a:r>
                      <a:endParaRPr lang="en-US" sz="1600" dirty="0"/>
                    </a:p>
                  </a:txBody>
                  <a:tcPr/>
                </a:tc>
                <a:tc>
                  <a:txBody>
                    <a:bodyPr/>
                    <a:lstStyle/>
                    <a:p>
                      <a:r>
                        <a:rPr lang="en-US" sz="1600" dirty="0" smtClean="0"/>
                        <a:t>0 (0.0%)</a:t>
                      </a:r>
                      <a:endParaRPr lang="en-US" sz="1600" dirty="0"/>
                    </a:p>
                  </a:txBody>
                  <a:tcPr/>
                </a:tc>
                <a:tc>
                  <a:txBody>
                    <a:bodyPr/>
                    <a:lstStyle/>
                    <a:p>
                      <a:r>
                        <a:rPr lang="en-US" sz="1600" dirty="0" smtClean="0"/>
                        <a:t>2 (10.5%)</a:t>
                      </a:r>
                      <a:endParaRPr lang="en-US" sz="1600" dirty="0"/>
                    </a:p>
                  </a:txBody>
                  <a:tcPr/>
                </a:tc>
              </a:tr>
              <a:tr h="624840">
                <a:tc vMerge="1">
                  <a:txBody>
                    <a:bodyPr/>
                    <a:lstStyle/>
                    <a:p>
                      <a:endParaRPr lang="en-US"/>
                    </a:p>
                  </a:txBody>
                  <a:tcPr/>
                </a:tc>
                <a:tc>
                  <a:txBody>
                    <a:bodyPr/>
                    <a:lstStyle/>
                    <a:p>
                      <a:r>
                        <a:rPr lang="en-US" sz="1600" i="1" dirty="0" smtClean="0">
                          <a:solidFill>
                            <a:srgbClr val="C00000"/>
                          </a:solidFill>
                        </a:rPr>
                        <a:t>3 (6.7%)</a:t>
                      </a:r>
                      <a:endParaRPr lang="en-US" sz="1600" i="1" dirty="0">
                        <a:solidFill>
                          <a:srgbClr val="C00000"/>
                        </a:solidFill>
                      </a:endParaRPr>
                    </a:p>
                  </a:txBody>
                  <a:tcPr/>
                </a:tc>
                <a:tc>
                  <a:txBody>
                    <a:bodyPr/>
                    <a:lstStyle/>
                    <a:p>
                      <a:r>
                        <a:rPr lang="en-US" sz="1600" i="1" dirty="0" smtClean="0">
                          <a:solidFill>
                            <a:srgbClr val="C00000"/>
                          </a:solidFill>
                        </a:rPr>
                        <a:t>8 (17.8%)</a:t>
                      </a:r>
                      <a:endParaRPr lang="en-US" sz="1600" i="1" dirty="0">
                        <a:solidFill>
                          <a:srgbClr val="C00000"/>
                        </a:solidFill>
                      </a:endParaRPr>
                    </a:p>
                  </a:txBody>
                  <a:tcPr/>
                </a:tc>
                <a:tc>
                  <a:txBody>
                    <a:bodyPr/>
                    <a:lstStyle/>
                    <a:p>
                      <a:r>
                        <a:rPr lang="en-US" sz="1600" i="1" dirty="0" smtClean="0">
                          <a:solidFill>
                            <a:srgbClr val="C00000"/>
                          </a:solidFill>
                        </a:rPr>
                        <a:t>25 (55.6%)</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8 (17.8%)</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 (2.2%)</a:t>
                      </a:r>
                      <a:endParaRPr lang="en-US" sz="1600" i="1" dirty="0">
                        <a:solidFill>
                          <a:srgbClr val="C00000"/>
                        </a:solidFill>
                      </a:endParaRPr>
                    </a:p>
                  </a:txBody>
                  <a:tcPr/>
                </a:tc>
              </a:tr>
              <a:tr h="480060">
                <a:tc rowSpan="2">
                  <a:txBody>
                    <a:bodyPr/>
                    <a:lstStyle/>
                    <a:p>
                      <a:r>
                        <a:rPr lang="en-US" sz="1600" dirty="0" smtClean="0"/>
                        <a:t>The</a:t>
                      </a:r>
                      <a:r>
                        <a:rPr lang="en-US" sz="1600" baseline="0" dirty="0" smtClean="0"/>
                        <a:t> faculty work in a school environment that is safe.</a:t>
                      </a:r>
                      <a:endParaRPr lang="en-US" sz="1600" dirty="0"/>
                    </a:p>
                  </a:txBody>
                  <a:tcPr/>
                </a:tc>
                <a:tc>
                  <a:txBody>
                    <a:bodyPr/>
                    <a:lstStyle/>
                    <a:p>
                      <a:r>
                        <a:rPr lang="en-US" sz="1600" dirty="0" smtClean="0"/>
                        <a:t>2 (10.0%)</a:t>
                      </a:r>
                      <a:endParaRPr lang="en-US" sz="1600" dirty="0"/>
                    </a:p>
                  </a:txBody>
                  <a:tcPr/>
                </a:tc>
                <a:tc>
                  <a:txBody>
                    <a:bodyPr/>
                    <a:lstStyle/>
                    <a:p>
                      <a:r>
                        <a:rPr lang="en-US" sz="1600" dirty="0" smtClean="0"/>
                        <a:t>1 (5.0%)</a:t>
                      </a:r>
                      <a:endParaRPr lang="en-US" sz="1600" dirty="0"/>
                    </a:p>
                  </a:txBody>
                  <a:tcPr/>
                </a:tc>
                <a:tc>
                  <a:txBody>
                    <a:bodyPr/>
                    <a:lstStyle/>
                    <a:p>
                      <a:r>
                        <a:rPr lang="en-US" sz="1600" dirty="0" smtClean="0"/>
                        <a:t>12 (60.0%)</a:t>
                      </a:r>
                      <a:endParaRPr lang="en-US" sz="1600" dirty="0"/>
                    </a:p>
                  </a:txBody>
                  <a:tcPr/>
                </a:tc>
                <a:tc>
                  <a:txBody>
                    <a:bodyPr/>
                    <a:lstStyle/>
                    <a:p>
                      <a:r>
                        <a:rPr lang="en-US" sz="1600" dirty="0" smtClean="0"/>
                        <a:t>5 (25.0%)</a:t>
                      </a:r>
                      <a:endParaRPr lang="en-US" sz="1600" dirty="0"/>
                    </a:p>
                  </a:txBody>
                  <a:tcPr/>
                </a:tc>
                <a:tc>
                  <a:txBody>
                    <a:bodyPr/>
                    <a:lstStyle/>
                    <a:p>
                      <a:r>
                        <a:rPr lang="en-US" sz="1600" dirty="0" smtClean="0"/>
                        <a:t>0 (0.0%)</a:t>
                      </a:r>
                      <a:endParaRPr lang="en-US" sz="1600" dirty="0"/>
                    </a:p>
                  </a:txBody>
                  <a:tcPr/>
                </a:tc>
              </a:tr>
              <a:tr h="480060">
                <a:tc vMerge="1">
                  <a:txBody>
                    <a:bodyPr/>
                    <a:lstStyle/>
                    <a:p>
                      <a:endParaRPr lang="en-US"/>
                    </a:p>
                  </a:txBody>
                  <a:tcPr/>
                </a:tc>
                <a:tc>
                  <a:txBody>
                    <a:bodyPr/>
                    <a:lstStyle/>
                    <a:p>
                      <a:r>
                        <a:rPr lang="en-US" sz="1600" i="1" dirty="0" smtClean="0">
                          <a:solidFill>
                            <a:srgbClr val="C00000"/>
                          </a:solidFill>
                        </a:rPr>
                        <a:t>1 (2.2%)</a:t>
                      </a:r>
                      <a:endParaRPr lang="en-US" sz="1600" i="1" dirty="0">
                        <a:solidFill>
                          <a:srgbClr val="C00000"/>
                        </a:solidFill>
                      </a:endParaRPr>
                    </a:p>
                  </a:txBody>
                  <a:tcPr/>
                </a:tc>
                <a:tc>
                  <a:txBody>
                    <a:bodyPr/>
                    <a:lstStyle/>
                    <a:p>
                      <a:r>
                        <a:rPr lang="en-US" sz="1600" i="1" dirty="0" smtClean="0">
                          <a:solidFill>
                            <a:srgbClr val="C00000"/>
                          </a:solidFill>
                        </a:rPr>
                        <a:t>4 (8.9%)</a:t>
                      </a:r>
                      <a:endParaRPr lang="en-US" sz="1600" i="1" dirty="0">
                        <a:solidFill>
                          <a:srgbClr val="C00000"/>
                        </a:solidFill>
                      </a:endParaRPr>
                    </a:p>
                  </a:txBody>
                  <a:tcPr/>
                </a:tc>
                <a:tc>
                  <a:txBody>
                    <a:bodyPr/>
                    <a:lstStyle/>
                    <a:p>
                      <a:r>
                        <a:rPr lang="en-US" sz="1600" i="1" dirty="0" smtClean="0">
                          <a:solidFill>
                            <a:srgbClr val="C00000"/>
                          </a:solidFill>
                        </a:rPr>
                        <a:t>23 (51.1%)</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17 (37.8%)</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0 (0%)</a:t>
                      </a:r>
                      <a:endParaRPr lang="en-US" sz="1600" i="1" dirty="0">
                        <a:solidFill>
                          <a:srgbClr val="C00000"/>
                        </a:solidFill>
                      </a:endParaRPr>
                    </a:p>
                  </a:txBody>
                  <a:tcPr/>
                </a:tc>
              </a:tr>
            </a:tbl>
          </a:graphicData>
        </a:graphic>
      </p:graphicFrame>
      <p:sp>
        <p:nvSpPr>
          <p:cNvPr id="4" name="TextBox 3"/>
          <p:cNvSpPr txBox="1"/>
          <p:nvPr/>
        </p:nvSpPr>
        <p:spPr>
          <a:xfrm>
            <a:off x="7616274" y="21907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286076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Read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25" y="1562100"/>
            <a:ext cx="3158914"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0351" y="2637561"/>
            <a:ext cx="5991225" cy="1384995"/>
          </a:xfrm>
          <a:prstGeom prst="rect">
            <a:avLst/>
          </a:prstGeom>
        </p:spPr>
        <p:txBody>
          <a:bodyPr wrap="square">
            <a:spAutoFit/>
          </a:bodyPr>
          <a:lstStyle/>
          <a:p>
            <a:pPr algn="ctr"/>
            <a:r>
              <a:rPr lang="en-US" sz="2400" dirty="0" smtClean="0"/>
              <a:t>PBI Global Student Summit Theme</a:t>
            </a:r>
            <a:r>
              <a:rPr lang="en-US" sz="2400" dirty="0"/>
              <a:t>: </a:t>
            </a:r>
            <a:endParaRPr lang="en-US" sz="2400" dirty="0" smtClean="0"/>
          </a:p>
          <a:p>
            <a:pPr algn="ctr"/>
            <a:r>
              <a:rPr lang="en-US" sz="2400" dirty="0" smtClean="0"/>
              <a:t>A </a:t>
            </a:r>
            <a:r>
              <a:rPr lang="en-US" sz="2400" dirty="0"/>
              <a:t>World on the Move: Migrants and Refugees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674607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Teacher Leadership</a:t>
            </a:r>
            <a:endParaRPr lang="en-US" sz="4000" dirty="0"/>
          </a:p>
        </p:txBody>
      </p:sp>
      <p:sp>
        <p:nvSpPr>
          <p:cNvPr id="4" name="Content Placeholder 3"/>
          <p:cNvSpPr>
            <a:spLocks noGrp="1"/>
          </p:cNvSpPr>
          <p:nvPr>
            <p:ph idx="1"/>
          </p:nvPr>
        </p:nvSpPr>
        <p:spPr/>
        <p:txBody>
          <a:bodyPr/>
          <a:lstStyle/>
          <a:p>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2075565274"/>
              </p:ext>
            </p:extLst>
          </p:nvPr>
        </p:nvGraphicFramePr>
        <p:xfrm>
          <a:off x="362415" y="1600200"/>
          <a:ext cx="8419170" cy="4890924"/>
        </p:xfrm>
        <a:graphic>
          <a:graphicData uri="http://schemas.openxmlformats.org/drawingml/2006/table">
            <a:tbl>
              <a:tblPr firstRow="1" bandRow="1">
                <a:tableStyleId>{073A0DAA-6AF3-43AB-8588-CEC1D06C72B9}</a:tableStyleId>
              </a:tblPr>
              <a:tblGrid>
                <a:gridCol w="2521881"/>
                <a:gridCol w="1203692"/>
                <a:gridCol w="1225577"/>
                <a:gridCol w="1138036"/>
                <a:gridCol w="1164992"/>
                <a:gridCol w="1164992"/>
              </a:tblGrid>
              <a:tr h="799542">
                <a:tc>
                  <a:txBody>
                    <a:bodyPr/>
                    <a:lstStyle/>
                    <a:p>
                      <a:endParaRPr lang="en-US" sz="1400" dirty="0"/>
                    </a:p>
                  </a:txBody>
                  <a:tcPr/>
                </a:tc>
                <a:tc>
                  <a:txBody>
                    <a:bodyPr/>
                    <a:lstStyle/>
                    <a:p>
                      <a:r>
                        <a:rPr lang="en-US" sz="1400" dirty="0" smtClean="0"/>
                        <a:t>Strongly Disagree</a:t>
                      </a:r>
                      <a:endParaRPr lang="en-US" sz="1400" dirty="0"/>
                    </a:p>
                  </a:txBody>
                  <a:tcPr/>
                </a:tc>
                <a:tc>
                  <a:txBody>
                    <a:bodyPr/>
                    <a:lstStyle/>
                    <a:p>
                      <a:r>
                        <a:rPr lang="en-US" sz="1400" dirty="0" smtClean="0"/>
                        <a:t>Disagree</a:t>
                      </a:r>
                      <a:endParaRPr lang="en-US" sz="1400" dirty="0"/>
                    </a:p>
                  </a:txBody>
                  <a:tcPr/>
                </a:tc>
                <a:tc>
                  <a:txBody>
                    <a:bodyPr/>
                    <a:lstStyle/>
                    <a:p>
                      <a:r>
                        <a:rPr lang="en-US" sz="1400" dirty="0" smtClean="0"/>
                        <a:t>Agree</a:t>
                      </a:r>
                      <a:endParaRPr lang="en-US" sz="1400" dirty="0"/>
                    </a:p>
                  </a:txBody>
                  <a:tcPr/>
                </a:tc>
                <a:tc>
                  <a:txBody>
                    <a:bodyPr/>
                    <a:lstStyle/>
                    <a:p>
                      <a:r>
                        <a:rPr lang="en-US" sz="1400" dirty="0" smtClean="0"/>
                        <a:t>Strongly Agree</a:t>
                      </a:r>
                      <a:endParaRPr lang="en-US" sz="1400" dirty="0"/>
                    </a:p>
                  </a:txBody>
                  <a:tcPr/>
                </a:tc>
                <a:tc>
                  <a:txBody>
                    <a:bodyPr/>
                    <a:lstStyle/>
                    <a:p>
                      <a:r>
                        <a:rPr lang="en-US" sz="1400" dirty="0" smtClean="0"/>
                        <a:t>Don’t Know</a:t>
                      </a:r>
                      <a:endParaRPr lang="en-US" sz="1400" dirty="0"/>
                    </a:p>
                  </a:txBody>
                  <a:tcPr/>
                </a:tc>
              </a:tr>
              <a:tr h="399771">
                <a:tc rowSpan="2">
                  <a:txBody>
                    <a:bodyPr/>
                    <a:lstStyle/>
                    <a:p>
                      <a:r>
                        <a:rPr lang="en-US" sz="1400" dirty="0" smtClean="0"/>
                        <a:t>Teachers are recognized as educational</a:t>
                      </a:r>
                      <a:r>
                        <a:rPr lang="en-US" sz="1400" baseline="0" dirty="0" smtClean="0"/>
                        <a:t> experts.</a:t>
                      </a:r>
                      <a:endParaRPr lang="en-US" sz="1400" dirty="0"/>
                    </a:p>
                  </a:txBody>
                  <a:tcPr/>
                </a:tc>
                <a:tc>
                  <a:txBody>
                    <a:bodyPr/>
                    <a:lstStyle/>
                    <a:p>
                      <a:r>
                        <a:rPr lang="en-US" sz="1600" dirty="0" smtClean="0"/>
                        <a:t>4 (21.1%)</a:t>
                      </a:r>
                      <a:endParaRPr lang="en-US" sz="1600" dirty="0"/>
                    </a:p>
                  </a:txBody>
                  <a:tcPr/>
                </a:tc>
                <a:tc>
                  <a:txBody>
                    <a:bodyPr/>
                    <a:lstStyle/>
                    <a:p>
                      <a:r>
                        <a:rPr lang="en-US" sz="1600" dirty="0" smtClean="0"/>
                        <a:t>7 (36.8%)</a:t>
                      </a:r>
                      <a:endParaRPr lang="en-US" sz="1600" dirty="0"/>
                    </a:p>
                  </a:txBody>
                  <a:tcPr/>
                </a:tc>
                <a:tc>
                  <a:txBody>
                    <a:bodyPr/>
                    <a:lstStyle/>
                    <a:p>
                      <a:r>
                        <a:rPr lang="en-US" sz="1600" dirty="0" smtClean="0"/>
                        <a:t>5 (26.3%)</a:t>
                      </a:r>
                      <a:endParaRPr lang="en-US" sz="1600" dirty="0"/>
                    </a:p>
                  </a:txBody>
                  <a:tcPr/>
                </a:tc>
                <a:tc>
                  <a:txBody>
                    <a:bodyPr/>
                    <a:lstStyle/>
                    <a:p>
                      <a:r>
                        <a:rPr lang="en-US" sz="1600" dirty="0" smtClean="0"/>
                        <a:t>2 (10.5%)</a:t>
                      </a:r>
                      <a:endParaRPr lang="en-US" sz="1600" dirty="0"/>
                    </a:p>
                  </a:txBody>
                  <a:tcPr/>
                </a:tc>
                <a:tc>
                  <a:txBody>
                    <a:bodyPr/>
                    <a:lstStyle/>
                    <a:p>
                      <a:r>
                        <a:rPr lang="en-US" sz="1600" dirty="0" smtClean="0"/>
                        <a:t>1 (5.3%)</a:t>
                      </a:r>
                      <a:endParaRPr lang="en-US" sz="1600" dirty="0"/>
                    </a:p>
                  </a:txBody>
                  <a:tcPr/>
                </a:tc>
              </a:tr>
              <a:tr h="399771">
                <a:tc vMerge="1">
                  <a:txBody>
                    <a:bodyPr/>
                    <a:lstStyle/>
                    <a:p>
                      <a:endParaRPr lang="en-US"/>
                    </a:p>
                  </a:txBody>
                  <a:tcPr/>
                </a:tc>
                <a:tc>
                  <a:txBody>
                    <a:bodyPr/>
                    <a:lstStyle/>
                    <a:p>
                      <a:r>
                        <a:rPr lang="en-US" sz="1600" i="1" dirty="0" smtClean="0">
                          <a:solidFill>
                            <a:srgbClr val="C00000"/>
                          </a:solidFill>
                        </a:rPr>
                        <a:t>5 (11.1%)</a:t>
                      </a:r>
                      <a:endParaRPr lang="en-US" sz="1600" i="1" dirty="0">
                        <a:solidFill>
                          <a:srgbClr val="C00000"/>
                        </a:solidFill>
                      </a:endParaRPr>
                    </a:p>
                  </a:txBody>
                  <a:tcPr/>
                </a:tc>
                <a:tc>
                  <a:txBody>
                    <a:bodyPr/>
                    <a:lstStyle/>
                    <a:p>
                      <a:r>
                        <a:rPr lang="en-US" sz="1600" i="1" dirty="0" smtClean="0">
                          <a:solidFill>
                            <a:srgbClr val="C00000"/>
                          </a:solidFill>
                        </a:rPr>
                        <a:t>7 (15.6%)</a:t>
                      </a:r>
                      <a:endParaRPr lang="en-US" sz="1600" i="1" dirty="0">
                        <a:solidFill>
                          <a:srgbClr val="C00000"/>
                        </a:solidFill>
                      </a:endParaRPr>
                    </a:p>
                  </a:txBody>
                  <a:tcPr/>
                </a:tc>
                <a:tc>
                  <a:txBody>
                    <a:bodyPr/>
                    <a:lstStyle/>
                    <a:p>
                      <a:r>
                        <a:rPr lang="en-US" sz="1600" i="1" dirty="0" smtClean="0">
                          <a:solidFill>
                            <a:srgbClr val="C00000"/>
                          </a:solidFill>
                        </a:rPr>
                        <a:t>26 (57.8%)</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7 (15.6%)</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0 (0%)</a:t>
                      </a:r>
                      <a:endParaRPr lang="en-US" sz="1600" i="1" dirty="0">
                        <a:solidFill>
                          <a:srgbClr val="C00000"/>
                        </a:solidFill>
                      </a:endParaRPr>
                    </a:p>
                  </a:txBody>
                  <a:tcPr/>
                </a:tc>
              </a:tr>
              <a:tr h="594360">
                <a:tc rowSpan="2">
                  <a:txBody>
                    <a:bodyPr/>
                    <a:lstStyle/>
                    <a:p>
                      <a:r>
                        <a:rPr lang="en-US" sz="1400" dirty="0" smtClean="0"/>
                        <a:t>Teachers are trusted to make sound professional decisions about instruction.</a:t>
                      </a:r>
                      <a:endParaRPr lang="en-US" sz="1400" dirty="0"/>
                    </a:p>
                  </a:txBody>
                  <a:tcPr/>
                </a:tc>
                <a:tc>
                  <a:txBody>
                    <a:bodyPr/>
                    <a:lstStyle/>
                    <a:p>
                      <a:r>
                        <a:rPr lang="en-US" sz="1600" dirty="0" smtClean="0"/>
                        <a:t>4 (21.1%)</a:t>
                      </a:r>
                      <a:endParaRPr lang="en-US" sz="1600" dirty="0"/>
                    </a:p>
                  </a:txBody>
                  <a:tcPr/>
                </a:tc>
                <a:tc>
                  <a:txBody>
                    <a:bodyPr/>
                    <a:lstStyle/>
                    <a:p>
                      <a:r>
                        <a:rPr lang="en-US" sz="1600" dirty="0" smtClean="0"/>
                        <a:t>3 (15.8%)</a:t>
                      </a:r>
                      <a:endParaRPr lang="en-US" sz="1600" dirty="0"/>
                    </a:p>
                  </a:txBody>
                  <a:tcPr/>
                </a:tc>
                <a:tc>
                  <a:txBody>
                    <a:bodyPr/>
                    <a:lstStyle/>
                    <a:p>
                      <a:r>
                        <a:rPr lang="en-US" sz="1600" dirty="0" smtClean="0"/>
                        <a:t>8 (42.1%)</a:t>
                      </a:r>
                      <a:endParaRPr lang="en-US" sz="1600" dirty="0"/>
                    </a:p>
                  </a:txBody>
                  <a:tcPr/>
                </a:tc>
                <a:tc>
                  <a:txBody>
                    <a:bodyPr/>
                    <a:lstStyle/>
                    <a:p>
                      <a:r>
                        <a:rPr lang="en-US" sz="1600" dirty="0" smtClean="0"/>
                        <a:t>4 (21.1%)</a:t>
                      </a:r>
                      <a:endParaRPr lang="en-US" sz="1600" dirty="0"/>
                    </a:p>
                  </a:txBody>
                  <a:tcPr/>
                </a:tc>
                <a:tc>
                  <a:txBody>
                    <a:bodyPr/>
                    <a:lstStyle/>
                    <a:p>
                      <a:r>
                        <a:rPr lang="en-US" sz="1600" dirty="0" smtClean="0"/>
                        <a:t>0 (0.0%)</a:t>
                      </a:r>
                    </a:p>
                  </a:txBody>
                  <a:tcPr/>
                </a:tc>
              </a:tr>
              <a:tr h="594360">
                <a:tc vMerge="1">
                  <a:txBody>
                    <a:bodyPr/>
                    <a:lstStyle/>
                    <a:p>
                      <a:endParaRPr lang="en-US"/>
                    </a:p>
                  </a:txBody>
                  <a:tcPr/>
                </a:tc>
                <a:tc>
                  <a:txBody>
                    <a:bodyPr/>
                    <a:lstStyle/>
                    <a:p>
                      <a:r>
                        <a:rPr lang="en-US" sz="1600" i="1" dirty="0" smtClean="0">
                          <a:solidFill>
                            <a:srgbClr val="C00000"/>
                          </a:solidFill>
                        </a:rPr>
                        <a:t>4 (8.9%)</a:t>
                      </a:r>
                      <a:endParaRPr lang="en-US" sz="1600" i="1" dirty="0">
                        <a:solidFill>
                          <a:srgbClr val="C00000"/>
                        </a:solidFill>
                      </a:endParaRPr>
                    </a:p>
                  </a:txBody>
                  <a:tcPr/>
                </a:tc>
                <a:tc>
                  <a:txBody>
                    <a:bodyPr/>
                    <a:lstStyle/>
                    <a:p>
                      <a:r>
                        <a:rPr lang="en-US" sz="1600" i="1" dirty="0" smtClean="0">
                          <a:solidFill>
                            <a:srgbClr val="C00000"/>
                          </a:solidFill>
                        </a:rPr>
                        <a:t>7 (15.6%)</a:t>
                      </a:r>
                      <a:endParaRPr lang="en-US" sz="1600" i="1" dirty="0">
                        <a:solidFill>
                          <a:srgbClr val="C00000"/>
                        </a:solidFill>
                      </a:endParaRPr>
                    </a:p>
                  </a:txBody>
                  <a:tcPr/>
                </a:tc>
                <a:tc>
                  <a:txBody>
                    <a:bodyPr/>
                    <a:lstStyle/>
                    <a:p>
                      <a:r>
                        <a:rPr lang="en-US" sz="1600" i="1" dirty="0" smtClean="0">
                          <a:solidFill>
                            <a:srgbClr val="C00000"/>
                          </a:solidFill>
                        </a:rPr>
                        <a:t>20 (44.4%)</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13 (28.9%)</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 (2.2%)</a:t>
                      </a:r>
                    </a:p>
                  </a:txBody>
                  <a:tcPr/>
                </a:tc>
              </a:tr>
              <a:tr h="457200">
                <a:tc rowSpan="2">
                  <a:txBody>
                    <a:bodyPr/>
                    <a:lstStyle/>
                    <a:p>
                      <a:r>
                        <a:rPr lang="en-US" sz="1400" dirty="0" smtClean="0"/>
                        <a:t>Teachers are encouraged to participate in school leadership</a:t>
                      </a:r>
                      <a:r>
                        <a:rPr lang="en-US" sz="1400" baseline="0" dirty="0" smtClean="0"/>
                        <a:t> roles.</a:t>
                      </a:r>
                      <a:endParaRPr lang="en-US" sz="1400" dirty="0"/>
                    </a:p>
                  </a:txBody>
                  <a:tcPr/>
                </a:tc>
                <a:tc>
                  <a:txBody>
                    <a:bodyPr/>
                    <a:lstStyle/>
                    <a:p>
                      <a:r>
                        <a:rPr lang="en-US" sz="1600" dirty="0" smtClean="0"/>
                        <a:t>6 (31.6%)</a:t>
                      </a:r>
                      <a:endParaRPr lang="en-US" sz="1600" dirty="0"/>
                    </a:p>
                  </a:txBody>
                  <a:tcPr/>
                </a:tc>
                <a:tc>
                  <a:txBody>
                    <a:bodyPr/>
                    <a:lstStyle/>
                    <a:p>
                      <a:r>
                        <a:rPr lang="en-US" sz="1600" dirty="0" smtClean="0"/>
                        <a:t>5 (26.3%)</a:t>
                      </a:r>
                      <a:endParaRPr lang="en-US" sz="1600" dirty="0"/>
                    </a:p>
                  </a:txBody>
                  <a:tcPr/>
                </a:tc>
                <a:tc>
                  <a:txBody>
                    <a:bodyPr/>
                    <a:lstStyle/>
                    <a:p>
                      <a:r>
                        <a:rPr lang="en-US" sz="1600" dirty="0" smtClean="0"/>
                        <a:t>4 (21.1%)</a:t>
                      </a:r>
                      <a:endParaRPr lang="en-US" sz="1600" dirty="0"/>
                    </a:p>
                  </a:txBody>
                  <a:tcPr/>
                </a:tc>
                <a:tc>
                  <a:txBody>
                    <a:bodyPr/>
                    <a:lstStyle/>
                    <a:p>
                      <a:r>
                        <a:rPr lang="en-US" sz="1600" dirty="0" smtClean="0"/>
                        <a:t>3 (15.8%)</a:t>
                      </a:r>
                      <a:endParaRPr lang="en-US" sz="1600" dirty="0"/>
                    </a:p>
                  </a:txBody>
                  <a:tcPr/>
                </a:tc>
                <a:tc>
                  <a:txBody>
                    <a:bodyPr/>
                    <a:lstStyle/>
                    <a:p>
                      <a:r>
                        <a:rPr lang="en-US" sz="1600" dirty="0" smtClean="0"/>
                        <a:t>1 (5.3%)</a:t>
                      </a:r>
                      <a:endParaRPr lang="en-US" sz="1600" dirty="0"/>
                    </a:p>
                  </a:txBody>
                  <a:tcPr/>
                </a:tc>
              </a:tr>
              <a:tr h="457200">
                <a:tc vMerge="1">
                  <a:txBody>
                    <a:bodyPr/>
                    <a:lstStyle/>
                    <a:p>
                      <a:endParaRPr lang="en-US"/>
                    </a:p>
                  </a:txBody>
                  <a:tcPr/>
                </a:tc>
                <a:tc>
                  <a:txBody>
                    <a:bodyPr/>
                    <a:lstStyle/>
                    <a:p>
                      <a:r>
                        <a:rPr lang="en-US" sz="1600" i="1" dirty="0" smtClean="0">
                          <a:solidFill>
                            <a:srgbClr val="C00000"/>
                          </a:solidFill>
                        </a:rPr>
                        <a:t>6 (13.3%)</a:t>
                      </a:r>
                      <a:endParaRPr lang="en-US" sz="1600" i="1" dirty="0">
                        <a:solidFill>
                          <a:srgbClr val="C00000"/>
                        </a:solidFill>
                      </a:endParaRPr>
                    </a:p>
                  </a:txBody>
                  <a:tcPr/>
                </a:tc>
                <a:tc>
                  <a:txBody>
                    <a:bodyPr/>
                    <a:lstStyle/>
                    <a:p>
                      <a:r>
                        <a:rPr lang="en-US" sz="1600" i="1" dirty="0" smtClean="0">
                          <a:solidFill>
                            <a:srgbClr val="C00000"/>
                          </a:solidFill>
                        </a:rPr>
                        <a:t>7 (15.6%)</a:t>
                      </a:r>
                      <a:endParaRPr lang="en-US" sz="1600" i="1" dirty="0">
                        <a:solidFill>
                          <a:srgbClr val="C00000"/>
                        </a:solidFill>
                      </a:endParaRPr>
                    </a:p>
                  </a:txBody>
                  <a:tcPr/>
                </a:tc>
                <a:tc>
                  <a:txBody>
                    <a:bodyPr/>
                    <a:lstStyle/>
                    <a:p>
                      <a:r>
                        <a:rPr lang="en-US" sz="1600" i="1" dirty="0" smtClean="0">
                          <a:solidFill>
                            <a:srgbClr val="C00000"/>
                          </a:solidFill>
                        </a:rPr>
                        <a:t>25</a:t>
                      </a:r>
                      <a:r>
                        <a:rPr lang="en-US" sz="1600" i="1" baseline="0" dirty="0" smtClean="0">
                          <a:solidFill>
                            <a:srgbClr val="C00000"/>
                          </a:solidFill>
                        </a:rPr>
                        <a:t> (55.6%)</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6 (13.3%)</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 (2.2%)</a:t>
                      </a:r>
                      <a:endParaRPr lang="en-US" sz="1600" i="1" dirty="0">
                        <a:solidFill>
                          <a:srgbClr val="C00000"/>
                        </a:solidFill>
                      </a:endParaRPr>
                    </a:p>
                  </a:txBody>
                  <a:tcPr/>
                </a:tc>
              </a:tr>
              <a:tr h="594360">
                <a:tc rowSpan="2">
                  <a:txBody>
                    <a:bodyPr/>
                    <a:lstStyle/>
                    <a:p>
                      <a:r>
                        <a:rPr lang="en-US" sz="1400" dirty="0" smtClean="0"/>
                        <a:t>The faculty has an effective process for making group decisions to solve problems.</a:t>
                      </a:r>
                      <a:endParaRPr lang="en-US" sz="1400" dirty="0"/>
                    </a:p>
                  </a:txBody>
                  <a:tcPr/>
                </a:tc>
                <a:tc>
                  <a:txBody>
                    <a:bodyPr/>
                    <a:lstStyle/>
                    <a:p>
                      <a:r>
                        <a:rPr lang="en-US" sz="1600" dirty="0" smtClean="0"/>
                        <a:t>7 (36.8%)</a:t>
                      </a:r>
                      <a:endParaRPr lang="en-US" sz="1600" dirty="0"/>
                    </a:p>
                  </a:txBody>
                  <a:tcPr/>
                </a:tc>
                <a:tc>
                  <a:txBody>
                    <a:bodyPr/>
                    <a:lstStyle/>
                    <a:p>
                      <a:r>
                        <a:rPr lang="en-US" sz="1600" dirty="0" smtClean="0"/>
                        <a:t>4 (21.1%)</a:t>
                      </a:r>
                      <a:endParaRPr lang="en-US" sz="1600" dirty="0"/>
                    </a:p>
                  </a:txBody>
                  <a:tcPr/>
                </a:tc>
                <a:tc>
                  <a:txBody>
                    <a:bodyPr/>
                    <a:lstStyle/>
                    <a:p>
                      <a:r>
                        <a:rPr lang="en-US" sz="1600" dirty="0" smtClean="0"/>
                        <a:t>6 (31.6%)</a:t>
                      </a:r>
                      <a:endParaRPr lang="en-US" sz="1600" dirty="0"/>
                    </a:p>
                  </a:txBody>
                  <a:tcPr/>
                </a:tc>
                <a:tc>
                  <a:txBody>
                    <a:bodyPr/>
                    <a:lstStyle/>
                    <a:p>
                      <a:r>
                        <a:rPr lang="en-US" sz="1600" dirty="0" smtClean="0"/>
                        <a:t>1 (5.3%)</a:t>
                      </a:r>
                      <a:endParaRPr lang="en-US" sz="1600" dirty="0"/>
                    </a:p>
                  </a:txBody>
                  <a:tcPr/>
                </a:tc>
                <a:tc>
                  <a:txBody>
                    <a:bodyPr/>
                    <a:lstStyle/>
                    <a:p>
                      <a:r>
                        <a:rPr lang="en-US" sz="1600" dirty="0" smtClean="0"/>
                        <a:t>1 (5.3%)</a:t>
                      </a:r>
                      <a:endParaRPr lang="en-US" sz="1600" dirty="0"/>
                    </a:p>
                  </a:txBody>
                  <a:tcPr/>
                </a:tc>
              </a:tr>
              <a:tr h="594360">
                <a:tc vMerge="1">
                  <a:txBody>
                    <a:bodyPr/>
                    <a:lstStyle/>
                    <a:p>
                      <a:endParaRPr lang="en-US"/>
                    </a:p>
                  </a:txBody>
                  <a:tcPr/>
                </a:tc>
                <a:tc>
                  <a:txBody>
                    <a:bodyPr/>
                    <a:lstStyle/>
                    <a:p>
                      <a:r>
                        <a:rPr lang="en-US" sz="1600" i="1" dirty="0" smtClean="0">
                          <a:solidFill>
                            <a:srgbClr val="C00000"/>
                          </a:solidFill>
                        </a:rPr>
                        <a:t>10 (22.2%)</a:t>
                      </a:r>
                      <a:endParaRPr lang="en-US" sz="1600" i="1" dirty="0">
                        <a:solidFill>
                          <a:srgbClr val="C00000"/>
                        </a:solidFill>
                      </a:endParaRPr>
                    </a:p>
                  </a:txBody>
                  <a:tcPr>
                    <a:solidFill>
                      <a:srgbClr val="92D050"/>
                    </a:solidFill>
                  </a:tcPr>
                </a:tc>
                <a:tc>
                  <a:txBody>
                    <a:bodyPr/>
                    <a:lstStyle/>
                    <a:p>
                      <a:r>
                        <a:rPr lang="en-US" sz="1600" i="1" dirty="0" smtClean="0">
                          <a:solidFill>
                            <a:srgbClr val="C00000"/>
                          </a:solidFill>
                        </a:rPr>
                        <a:t>8 (17.8%)</a:t>
                      </a:r>
                      <a:endParaRPr lang="en-US" sz="1600" i="1" dirty="0">
                        <a:solidFill>
                          <a:srgbClr val="C00000"/>
                        </a:solidFill>
                      </a:endParaRPr>
                    </a:p>
                  </a:txBody>
                  <a:tcPr>
                    <a:solidFill>
                      <a:srgbClr val="92D050"/>
                    </a:solidFill>
                  </a:tcPr>
                </a:tc>
                <a:tc>
                  <a:txBody>
                    <a:bodyPr/>
                    <a:lstStyle/>
                    <a:p>
                      <a:r>
                        <a:rPr lang="en-US" sz="1600" i="1" dirty="0" smtClean="0">
                          <a:solidFill>
                            <a:srgbClr val="C00000"/>
                          </a:solidFill>
                        </a:rPr>
                        <a:t>21 (46.7%)</a:t>
                      </a:r>
                      <a:endParaRPr lang="en-US" sz="1600" i="1" dirty="0">
                        <a:solidFill>
                          <a:srgbClr val="C00000"/>
                        </a:solidFill>
                      </a:endParaRPr>
                    </a:p>
                  </a:txBody>
                  <a:tcPr/>
                </a:tc>
                <a:tc>
                  <a:txBody>
                    <a:bodyPr/>
                    <a:lstStyle/>
                    <a:p>
                      <a:r>
                        <a:rPr lang="en-US" sz="1600" i="1" dirty="0" smtClean="0">
                          <a:solidFill>
                            <a:srgbClr val="C00000"/>
                          </a:solidFill>
                        </a:rPr>
                        <a:t>4 (8.9%)</a:t>
                      </a:r>
                      <a:endParaRPr lang="en-US" sz="1600" i="1" dirty="0">
                        <a:solidFill>
                          <a:srgbClr val="C00000"/>
                        </a:solidFill>
                      </a:endParaRPr>
                    </a:p>
                  </a:txBody>
                  <a:tcPr/>
                </a:tc>
                <a:tc>
                  <a:txBody>
                    <a:bodyPr/>
                    <a:lstStyle/>
                    <a:p>
                      <a:r>
                        <a:rPr lang="en-US" sz="1600" i="1" dirty="0" smtClean="0">
                          <a:solidFill>
                            <a:srgbClr val="C00000"/>
                          </a:solidFill>
                        </a:rPr>
                        <a:t>2 (4.4%)</a:t>
                      </a:r>
                      <a:endParaRPr lang="en-US" sz="1600" i="1" dirty="0">
                        <a:solidFill>
                          <a:srgbClr val="C00000"/>
                        </a:solidFill>
                      </a:endParaRPr>
                    </a:p>
                  </a:txBody>
                  <a:tcPr/>
                </a:tc>
              </a:tr>
            </a:tbl>
          </a:graphicData>
        </a:graphic>
      </p:graphicFrame>
      <p:sp>
        <p:nvSpPr>
          <p:cNvPr id="6" name="TextBox 5"/>
          <p:cNvSpPr txBox="1"/>
          <p:nvPr/>
        </p:nvSpPr>
        <p:spPr>
          <a:xfrm>
            <a:off x="7165037" y="10477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2022829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Teacher Leadership</a:t>
            </a:r>
            <a:endParaRPr lang="en-US" sz="4000" dirty="0"/>
          </a:p>
        </p:txBody>
      </p:sp>
      <p:sp>
        <p:nvSpPr>
          <p:cNvPr id="4" name="Content Placeholder 3"/>
          <p:cNvSpPr>
            <a:spLocks noGrp="1"/>
          </p:cNvSpPr>
          <p:nvPr>
            <p:ph idx="1"/>
          </p:nvPr>
        </p:nvSpPr>
        <p:spPr>
          <a:xfrm>
            <a:off x="207819" y="1517072"/>
            <a:ext cx="8783782" cy="630385"/>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dirty="0" smtClean="0"/>
              <a:t>Indicate the role teachers have at your school in each of the following areas.</a:t>
            </a:r>
            <a:endParaRPr lang="en-US" sz="2200" dirty="0"/>
          </a:p>
        </p:txBody>
      </p:sp>
      <p:graphicFrame>
        <p:nvGraphicFramePr>
          <p:cNvPr id="5" name="Content Placeholder 5"/>
          <p:cNvGraphicFramePr>
            <a:graphicFrameLocks/>
          </p:cNvGraphicFramePr>
          <p:nvPr>
            <p:extLst>
              <p:ext uri="{D42A27DB-BD31-4B8C-83A1-F6EECF244321}">
                <p14:modId xmlns:p14="http://schemas.microsoft.com/office/powerpoint/2010/main" val="3646852891"/>
              </p:ext>
            </p:extLst>
          </p:nvPr>
        </p:nvGraphicFramePr>
        <p:xfrm>
          <a:off x="362415" y="2147455"/>
          <a:ext cx="8419170" cy="4021128"/>
        </p:xfrm>
        <a:graphic>
          <a:graphicData uri="http://schemas.openxmlformats.org/drawingml/2006/table">
            <a:tbl>
              <a:tblPr firstRow="1" bandRow="1">
                <a:tableStyleId>{073A0DAA-6AF3-43AB-8588-CEC1D06C72B9}</a:tableStyleId>
              </a:tblPr>
              <a:tblGrid>
                <a:gridCol w="2521881"/>
                <a:gridCol w="1230504"/>
                <a:gridCol w="1198765"/>
                <a:gridCol w="1138036"/>
                <a:gridCol w="1164992"/>
                <a:gridCol w="1164992"/>
              </a:tblGrid>
              <a:tr h="799542">
                <a:tc>
                  <a:txBody>
                    <a:bodyPr/>
                    <a:lstStyle/>
                    <a:p>
                      <a:endParaRPr lang="en-US" sz="1400" dirty="0"/>
                    </a:p>
                  </a:txBody>
                  <a:tcPr/>
                </a:tc>
                <a:tc>
                  <a:txBody>
                    <a:bodyPr/>
                    <a:lstStyle/>
                    <a:p>
                      <a:r>
                        <a:rPr lang="en-US" sz="1400" dirty="0" smtClean="0"/>
                        <a:t>No role at all</a:t>
                      </a:r>
                      <a:endParaRPr lang="en-US" sz="1400" dirty="0"/>
                    </a:p>
                  </a:txBody>
                  <a:tcPr/>
                </a:tc>
                <a:tc>
                  <a:txBody>
                    <a:bodyPr/>
                    <a:lstStyle/>
                    <a:p>
                      <a:r>
                        <a:rPr lang="en-US" sz="1400" dirty="0" smtClean="0"/>
                        <a:t>Small</a:t>
                      </a:r>
                      <a:r>
                        <a:rPr lang="en-US" sz="1400" baseline="0" dirty="0" smtClean="0"/>
                        <a:t> role</a:t>
                      </a:r>
                      <a:endParaRPr lang="en-US" sz="1400" dirty="0"/>
                    </a:p>
                  </a:txBody>
                  <a:tcPr/>
                </a:tc>
                <a:tc>
                  <a:txBody>
                    <a:bodyPr/>
                    <a:lstStyle/>
                    <a:p>
                      <a:r>
                        <a:rPr lang="en-US" sz="1400" dirty="0" smtClean="0"/>
                        <a:t>Moderate role</a:t>
                      </a:r>
                      <a:endParaRPr lang="en-US" sz="1400" dirty="0"/>
                    </a:p>
                  </a:txBody>
                  <a:tcPr/>
                </a:tc>
                <a:tc>
                  <a:txBody>
                    <a:bodyPr/>
                    <a:lstStyle/>
                    <a:p>
                      <a:r>
                        <a:rPr lang="en-US" sz="1400" dirty="0" smtClean="0"/>
                        <a:t>Large role</a:t>
                      </a:r>
                      <a:endParaRPr lang="en-US" sz="1400" dirty="0"/>
                    </a:p>
                  </a:txBody>
                  <a:tcPr/>
                </a:tc>
                <a:tc>
                  <a:txBody>
                    <a:bodyPr/>
                    <a:lstStyle/>
                    <a:p>
                      <a:r>
                        <a:rPr lang="en-US" sz="1400" dirty="0" smtClean="0"/>
                        <a:t>Don’t</a:t>
                      </a:r>
                      <a:r>
                        <a:rPr lang="en-US" sz="1400" baseline="0" dirty="0" smtClean="0"/>
                        <a:t> know</a:t>
                      </a:r>
                      <a:endParaRPr lang="en-US" sz="1400" dirty="0"/>
                    </a:p>
                  </a:txBody>
                  <a:tcPr/>
                </a:tc>
              </a:tr>
              <a:tr h="399771">
                <a:tc rowSpan="2">
                  <a:txBody>
                    <a:bodyPr/>
                    <a:lstStyle/>
                    <a:p>
                      <a:r>
                        <a:rPr lang="en-US" sz="1600" dirty="0" smtClean="0"/>
                        <a:t>Devising teaching techniques</a:t>
                      </a:r>
                      <a:endParaRPr lang="en-US" sz="1600" dirty="0"/>
                    </a:p>
                  </a:txBody>
                  <a:tcPr/>
                </a:tc>
                <a:tc>
                  <a:txBody>
                    <a:bodyPr/>
                    <a:lstStyle/>
                    <a:p>
                      <a:r>
                        <a:rPr lang="en-US" sz="1600" dirty="0" smtClean="0"/>
                        <a:t>3 (15.8%)</a:t>
                      </a:r>
                      <a:endParaRPr lang="en-US" sz="1600" dirty="0"/>
                    </a:p>
                  </a:txBody>
                  <a:tcPr/>
                </a:tc>
                <a:tc>
                  <a:txBody>
                    <a:bodyPr/>
                    <a:lstStyle/>
                    <a:p>
                      <a:r>
                        <a:rPr lang="en-US" sz="1600" dirty="0" smtClean="0"/>
                        <a:t>2 (10.5%)</a:t>
                      </a:r>
                      <a:endParaRPr lang="en-US" sz="1600" dirty="0"/>
                    </a:p>
                  </a:txBody>
                  <a:tcPr/>
                </a:tc>
                <a:tc>
                  <a:txBody>
                    <a:bodyPr/>
                    <a:lstStyle/>
                    <a:p>
                      <a:r>
                        <a:rPr lang="en-US" sz="1600" dirty="0" smtClean="0"/>
                        <a:t>3 (15.8%)</a:t>
                      </a:r>
                      <a:endParaRPr lang="en-US" sz="1600" dirty="0"/>
                    </a:p>
                  </a:txBody>
                  <a:tcPr/>
                </a:tc>
                <a:tc>
                  <a:txBody>
                    <a:bodyPr/>
                    <a:lstStyle/>
                    <a:p>
                      <a:r>
                        <a:rPr lang="en-US" sz="1600" dirty="0" smtClean="0"/>
                        <a:t>9 (47.4%)</a:t>
                      </a:r>
                      <a:endParaRPr lang="en-US" sz="1600" dirty="0"/>
                    </a:p>
                  </a:txBody>
                  <a:tcPr/>
                </a:tc>
                <a:tc>
                  <a:txBody>
                    <a:bodyPr/>
                    <a:lstStyle/>
                    <a:p>
                      <a:r>
                        <a:rPr lang="en-US" sz="1600" dirty="0" smtClean="0"/>
                        <a:t>2 (10.5%)</a:t>
                      </a:r>
                      <a:endParaRPr lang="en-US" sz="1600" dirty="0"/>
                    </a:p>
                  </a:txBody>
                  <a:tcPr/>
                </a:tc>
              </a:tr>
              <a:tr h="399771">
                <a:tc vMerge="1">
                  <a:txBody>
                    <a:bodyPr/>
                    <a:lstStyle/>
                    <a:p>
                      <a:endParaRPr lang="en-US"/>
                    </a:p>
                  </a:txBody>
                  <a:tcPr/>
                </a:tc>
                <a:tc>
                  <a:txBody>
                    <a:bodyPr/>
                    <a:lstStyle/>
                    <a:p>
                      <a:r>
                        <a:rPr lang="en-US" sz="1600" i="1" dirty="0" smtClean="0">
                          <a:solidFill>
                            <a:srgbClr val="C00000"/>
                          </a:solidFill>
                        </a:rPr>
                        <a:t>4 (9.1%)</a:t>
                      </a:r>
                      <a:endParaRPr lang="en-US" sz="1600" i="1" dirty="0">
                        <a:solidFill>
                          <a:srgbClr val="C00000"/>
                        </a:solidFill>
                      </a:endParaRPr>
                    </a:p>
                  </a:txBody>
                  <a:tcPr/>
                </a:tc>
                <a:tc>
                  <a:txBody>
                    <a:bodyPr/>
                    <a:lstStyle/>
                    <a:p>
                      <a:r>
                        <a:rPr lang="en-US" sz="1600" i="1" dirty="0" smtClean="0">
                          <a:solidFill>
                            <a:srgbClr val="C00000"/>
                          </a:solidFill>
                        </a:rPr>
                        <a:t>3 (6.8%)</a:t>
                      </a:r>
                      <a:endParaRPr lang="en-US" sz="1600" i="1" dirty="0">
                        <a:solidFill>
                          <a:srgbClr val="C00000"/>
                        </a:solidFill>
                      </a:endParaRPr>
                    </a:p>
                  </a:txBody>
                  <a:tcPr/>
                </a:tc>
                <a:tc>
                  <a:txBody>
                    <a:bodyPr/>
                    <a:lstStyle/>
                    <a:p>
                      <a:r>
                        <a:rPr lang="en-US" sz="1600" i="1" dirty="0" smtClean="0">
                          <a:solidFill>
                            <a:srgbClr val="C00000"/>
                          </a:solidFill>
                        </a:rPr>
                        <a:t>14 (31.8%)</a:t>
                      </a:r>
                      <a:endParaRPr lang="en-US" sz="1600" i="1" dirty="0">
                        <a:solidFill>
                          <a:srgbClr val="C00000"/>
                        </a:solidFill>
                      </a:endParaRPr>
                    </a:p>
                  </a:txBody>
                  <a:tcPr/>
                </a:tc>
                <a:tc>
                  <a:txBody>
                    <a:bodyPr/>
                    <a:lstStyle/>
                    <a:p>
                      <a:r>
                        <a:rPr lang="en-US" sz="1600" i="1" dirty="0" smtClean="0">
                          <a:solidFill>
                            <a:srgbClr val="C00000"/>
                          </a:solidFill>
                        </a:rPr>
                        <a:t>23 (52.3%)</a:t>
                      </a:r>
                      <a:endParaRPr lang="en-US" sz="1600" i="1" dirty="0">
                        <a:solidFill>
                          <a:srgbClr val="C00000"/>
                        </a:solidFill>
                      </a:endParaRPr>
                    </a:p>
                  </a:txBody>
                  <a:tcPr/>
                </a:tc>
                <a:tc>
                  <a:txBody>
                    <a:bodyPr/>
                    <a:lstStyle/>
                    <a:p>
                      <a:r>
                        <a:rPr lang="en-US" sz="1600" i="1" dirty="0" smtClean="0">
                          <a:solidFill>
                            <a:srgbClr val="C00000"/>
                          </a:solidFill>
                        </a:rPr>
                        <a:t>0</a:t>
                      </a:r>
                      <a:r>
                        <a:rPr lang="en-US" sz="1600" i="1" baseline="0" dirty="0" smtClean="0">
                          <a:solidFill>
                            <a:srgbClr val="C00000"/>
                          </a:solidFill>
                        </a:rPr>
                        <a:t> (0.0%)</a:t>
                      </a:r>
                      <a:endParaRPr lang="en-US" sz="1600" i="1" dirty="0">
                        <a:solidFill>
                          <a:srgbClr val="C00000"/>
                        </a:solidFill>
                      </a:endParaRPr>
                    </a:p>
                  </a:txBody>
                  <a:tcPr/>
                </a:tc>
              </a:tr>
              <a:tr h="411480">
                <a:tc rowSpan="2">
                  <a:txBody>
                    <a:bodyPr/>
                    <a:lstStyle/>
                    <a:p>
                      <a:r>
                        <a:rPr lang="en-US" sz="1600" dirty="0" smtClean="0"/>
                        <a:t>Determining the content of in-service professional development programs</a:t>
                      </a:r>
                      <a:endParaRPr lang="en-US" sz="1600" dirty="0"/>
                    </a:p>
                  </a:txBody>
                  <a:tcPr/>
                </a:tc>
                <a:tc>
                  <a:txBody>
                    <a:bodyPr/>
                    <a:lstStyle/>
                    <a:p>
                      <a:r>
                        <a:rPr lang="en-US" sz="1600" dirty="0" smtClean="0"/>
                        <a:t>6 (31.6%)</a:t>
                      </a:r>
                      <a:endParaRPr lang="en-US" sz="1600" dirty="0"/>
                    </a:p>
                  </a:txBody>
                  <a:tcPr/>
                </a:tc>
                <a:tc>
                  <a:txBody>
                    <a:bodyPr/>
                    <a:lstStyle/>
                    <a:p>
                      <a:r>
                        <a:rPr lang="en-US" sz="1600" dirty="0" smtClean="0"/>
                        <a:t>2 (10.5%)</a:t>
                      </a:r>
                      <a:endParaRPr lang="en-US" sz="1600" dirty="0"/>
                    </a:p>
                  </a:txBody>
                  <a:tcPr/>
                </a:tc>
                <a:tc>
                  <a:txBody>
                    <a:bodyPr/>
                    <a:lstStyle/>
                    <a:p>
                      <a:r>
                        <a:rPr lang="en-US" sz="1600" dirty="0" smtClean="0"/>
                        <a:t>5 (26.3%)</a:t>
                      </a:r>
                      <a:endParaRPr lang="en-US" sz="1600" dirty="0"/>
                    </a:p>
                  </a:txBody>
                  <a:tcPr/>
                </a:tc>
                <a:tc>
                  <a:txBody>
                    <a:bodyPr/>
                    <a:lstStyle/>
                    <a:p>
                      <a:r>
                        <a:rPr lang="en-US" sz="1600" dirty="0" smtClean="0"/>
                        <a:t>4 (21.1%)</a:t>
                      </a:r>
                      <a:endParaRPr lang="en-US" sz="1600" dirty="0"/>
                    </a:p>
                  </a:txBody>
                  <a:tcPr/>
                </a:tc>
                <a:tc>
                  <a:txBody>
                    <a:bodyPr/>
                    <a:lstStyle/>
                    <a:p>
                      <a:r>
                        <a:rPr lang="en-US" sz="1600" dirty="0" smtClean="0"/>
                        <a:t>2 (10.5%)</a:t>
                      </a:r>
                      <a:endParaRPr lang="en-US" sz="1600" dirty="0"/>
                    </a:p>
                  </a:txBody>
                  <a:tcPr/>
                </a:tc>
              </a:tr>
              <a:tr h="411480">
                <a:tc vMerge="1">
                  <a:txBody>
                    <a:bodyPr/>
                    <a:lstStyle/>
                    <a:p>
                      <a:endParaRPr lang="en-US"/>
                    </a:p>
                  </a:txBody>
                  <a:tcPr/>
                </a:tc>
                <a:tc>
                  <a:txBody>
                    <a:bodyPr/>
                    <a:lstStyle/>
                    <a:p>
                      <a:r>
                        <a:rPr lang="en-US" sz="1600" i="1" dirty="0" smtClean="0">
                          <a:solidFill>
                            <a:srgbClr val="C00000"/>
                          </a:solidFill>
                        </a:rPr>
                        <a:t>12 (26.7%)</a:t>
                      </a:r>
                      <a:endParaRPr lang="en-US" sz="1600" i="1" dirty="0">
                        <a:solidFill>
                          <a:srgbClr val="C00000"/>
                        </a:solidFill>
                      </a:endParaRPr>
                    </a:p>
                  </a:txBody>
                  <a:tcPr/>
                </a:tc>
                <a:tc>
                  <a:txBody>
                    <a:bodyPr/>
                    <a:lstStyle/>
                    <a:p>
                      <a:r>
                        <a:rPr lang="en-US" sz="1600" i="1" dirty="0" smtClean="0">
                          <a:solidFill>
                            <a:srgbClr val="C00000"/>
                          </a:solidFill>
                        </a:rPr>
                        <a:t>4 (8.9%)</a:t>
                      </a:r>
                      <a:endParaRPr lang="en-US" sz="1600" i="1" dirty="0">
                        <a:solidFill>
                          <a:srgbClr val="C00000"/>
                        </a:solidFill>
                      </a:endParaRPr>
                    </a:p>
                  </a:txBody>
                  <a:tcPr/>
                </a:tc>
                <a:tc>
                  <a:txBody>
                    <a:bodyPr/>
                    <a:lstStyle/>
                    <a:p>
                      <a:r>
                        <a:rPr lang="en-US" sz="1600" i="1" dirty="0" smtClean="0">
                          <a:solidFill>
                            <a:srgbClr val="C00000"/>
                          </a:solidFill>
                        </a:rPr>
                        <a:t>22 (48.9%)</a:t>
                      </a:r>
                      <a:endParaRPr lang="en-US" sz="1600" i="1" dirty="0">
                        <a:solidFill>
                          <a:srgbClr val="C00000"/>
                        </a:solidFill>
                      </a:endParaRPr>
                    </a:p>
                  </a:txBody>
                  <a:tcPr/>
                </a:tc>
                <a:tc>
                  <a:txBody>
                    <a:bodyPr/>
                    <a:lstStyle/>
                    <a:p>
                      <a:r>
                        <a:rPr lang="en-US" sz="1600" i="1" dirty="0" smtClean="0">
                          <a:solidFill>
                            <a:srgbClr val="C00000"/>
                          </a:solidFill>
                        </a:rPr>
                        <a:t>5 (11.1%)</a:t>
                      </a:r>
                      <a:endParaRPr lang="en-US" sz="1600" i="1" dirty="0">
                        <a:solidFill>
                          <a:srgbClr val="C00000"/>
                        </a:solidFill>
                      </a:endParaRPr>
                    </a:p>
                  </a:txBody>
                  <a:tcPr/>
                </a:tc>
                <a:tc>
                  <a:txBody>
                    <a:bodyPr/>
                    <a:lstStyle/>
                    <a:p>
                      <a:r>
                        <a:rPr lang="en-US" sz="1600" i="1" dirty="0" smtClean="0">
                          <a:solidFill>
                            <a:srgbClr val="C00000"/>
                          </a:solidFill>
                        </a:rPr>
                        <a:t>2 (4.4%)</a:t>
                      </a:r>
                      <a:endParaRPr lang="en-US" sz="1600" i="1" dirty="0">
                        <a:solidFill>
                          <a:srgbClr val="C00000"/>
                        </a:solidFill>
                      </a:endParaRPr>
                    </a:p>
                  </a:txBody>
                  <a:tcPr/>
                </a:tc>
              </a:tr>
              <a:tr h="399771">
                <a:tc rowSpan="2">
                  <a:txBody>
                    <a:bodyPr/>
                    <a:lstStyle/>
                    <a:p>
                      <a:r>
                        <a:rPr lang="en-US" sz="1600" dirty="0" smtClean="0"/>
                        <a:t>The selection</a:t>
                      </a:r>
                      <a:r>
                        <a:rPr lang="en-US" sz="1600" baseline="0" dirty="0" smtClean="0"/>
                        <a:t> of teachers new to this school</a:t>
                      </a:r>
                      <a:endParaRPr lang="en-US" sz="1600" dirty="0"/>
                    </a:p>
                  </a:txBody>
                  <a:tcPr/>
                </a:tc>
                <a:tc>
                  <a:txBody>
                    <a:bodyPr/>
                    <a:lstStyle/>
                    <a:p>
                      <a:r>
                        <a:rPr lang="en-US" sz="1600" dirty="0" smtClean="0"/>
                        <a:t>13 (68.4%)</a:t>
                      </a:r>
                      <a:endParaRPr lang="en-US" sz="1600" dirty="0"/>
                    </a:p>
                  </a:txBody>
                  <a:tcPr/>
                </a:tc>
                <a:tc>
                  <a:txBody>
                    <a:bodyPr/>
                    <a:lstStyle/>
                    <a:p>
                      <a:r>
                        <a:rPr lang="en-US" sz="1600" dirty="0" smtClean="0"/>
                        <a:t>1 (5.3%)</a:t>
                      </a:r>
                      <a:endParaRPr lang="en-US" sz="1600" dirty="0"/>
                    </a:p>
                  </a:txBody>
                  <a:tcPr/>
                </a:tc>
                <a:tc>
                  <a:txBody>
                    <a:bodyPr/>
                    <a:lstStyle/>
                    <a:p>
                      <a:r>
                        <a:rPr lang="en-US" sz="1600" dirty="0" smtClean="0"/>
                        <a:t>3 (15.8%)</a:t>
                      </a:r>
                      <a:endParaRPr lang="en-US" sz="1600" dirty="0"/>
                    </a:p>
                  </a:txBody>
                  <a:tcPr/>
                </a:tc>
                <a:tc>
                  <a:txBody>
                    <a:bodyPr/>
                    <a:lstStyle/>
                    <a:p>
                      <a:r>
                        <a:rPr lang="en-US" sz="1600" dirty="0" smtClean="0"/>
                        <a:t>1 (5.3%)</a:t>
                      </a:r>
                      <a:endParaRPr lang="en-US" sz="1600" dirty="0"/>
                    </a:p>
                  </a:txBody>
                  <a:tcPr/>
                </a:tc>
                <a:tc>
                  <a:txBody>
                    <a:bodyPr/>
                    <a:lstStyle/>
                    <a:p>
                      <a:r>
                        <a:rPr lang="en-US" sz="1600" dirty="0" smtClean="0"/>
                        <a:t>1 (5.3%)</a:t>
                      </a:r>
                      <a:endParaRPr lang="en-US" sz="1600" dirty="0"/>
                    </a:p>
                  </a:txBody>
                  <a:tcPr/>
                </a:tc>
              </a:tr>
              <a:tr h="399771">
                <a:tc vMerge="1">
                  <a:txBody>
                    <a:bodyPr/>
                    <a:lstStyle/>
                    <a:p>
                      <a:endParaRPr lang="en-US"/>
                    </a:p>
                  </a:txBody>
                  <a:tcPr/>
                </a:tc>
                <a:tc>
                  <a:txBody>
                    <a:bodyPr/>
                    <a:lstStyle/>
                    <a:p>
                      <a:r>
                        <a:rPr lang="en-US" sz="1600" i="1" dirty="0" smtClean="0">
                          <a:solidFill>
                            <a:srgbClr val="C00000"/>
                          </a:solidFill>
                        </a:rPr>
                        <a:t>26 (57.8%)</a:t>
                      </a:r>
                      <a:endParaRPr lang="en-US" sz="1600" i="1" dirty="0">
                        <a:solidFill>
                          <a:srgbClr val="C00000"/>
                        </a:solidFill>
                      </a:endParaRPr>
                    </a:p>
                  </a:txBody>
                  <a:tcPr/>
                </a:tc>
                <a:tc>
                  <a:txBody>
                    <a:bodyPr/>
                    <a:lstStyle/>
                    <a:p>
                      <a:r>
                        <a:rPr lang="en-US" sz="1600" i="1" dirty="0" smtClean="0">
                          <a:solidFill>
                            <a:srgbClr val="C00000"/>
                          </a:solidFill>
                        </a:rPr>
                        <a:t>4 (8.9%)</a:t>
                      </a:r>
                      <a:endParaRPr lang="en-US" sz="1600" i="1" dirty="0">
                        <a:solidFill>
                          <a:srgbClr val="C00000"/>
                        </a:solidFill>
                      </a:endParaRPr>
                    </a:p>
                  </a:txBody>
                  <a:tcPr/>
                </a:tc>
                <a:tc>
                  <a:txBody>
                    <a:bodyPr/>
                    <a:lstStyle/>
                    <a:p>
                      <a:r>
                        <a:rPr lang="en-US" sz="1600" i="1" dirty="0" smtClean="0">
                          <a:solidFill>
                            <a:srgbClr val="C00000"/>
                          </a:solidFill>
                        </a:rPr>
                        <a:t>10 (22.2%)</a:t>
                      </a:r>
                      <a:endParaRPr lang="en-US" sz="1600" i="1" dirty="0">
                        <a:solidFill>
                          <a:srgbClr val="C00000"/>
                        </a:solidFill>
                      </a:endParaRPr>
                    </a:p>
                  </a:txBody>
                  <a:tcPr/>
                </a:tc>
                <a:tc>
                  <a:txBody>
                    <a:bodyPr/>
                    <a:lstStyle/>
                    <a:p>
                      <a:r>
                        <a:rPr lang="en-US" sz="1600" i="1" dirty="0" smtClean="0">
                          <a:solidFill>
                            <a:srgbClr val="C00000"/>
                          </a:solidFill>
                        </a:rPr>
                        <a:t>1 (2.2%)</a:t>
                      </a:r>
                      <a:endParaRPr lang="en-US" sz="1600" i="1" dirty="0">
                        <a:solidFill>
                          <a:srgbClr val="C00000"/>
                        </a:solidFill>
                      </a:endParaRPr>
                    </a:p>
                  </a:txBody>
                  <a:tcPr/>
                </a:tc>
                <a:tc>
                  <a:txBody>
                    <a:bodyPr/>
                    <a:lstStyle/>
                    <a:p>
                      <a:r>
                        <a:rPr lang="en-US" sz="1600" i="1" dirty="0" smtClean="0">
                          <a:solidFill>
                            <a:srgbClr val="C00000"/>
                          </a:solidFill>
                        </a:rPr>
                        <a:t>4 (8.9%)</a:t>
                      </a:r>
                      <a:endParaRPr lang="en-US" sz="1600" i="1" dirty="0">
                        <a:solidFill>
                          <a:srgbClr val="C00000"/>
                        </a:solidFill>
                      </a:endParaRPr>
                    </a:p>
                  </a:txBody>
                  <a:tcPr/>
                </a:tc>
              </a:tr>
              <a:tr h="399771">
                <a:tc rowSpan="2">
                  <a:txBody>
                    <a:bodyPr/>
                    <a:lstStyle/>
                    <a:p>
                      <a:r>
                        <a:rPr lang="en-US" sz="1600" dirty="0" smtClean="0"/>
                        <a:t>School improvement</a:t>
                      </a:r>
                      <a:r>
                        <a:rPr lang="en-US" sz="1600" baseline="0" dirty="0" smtClean="0"/>
                        <a:t> planning</a:t>
                      </a:r>
                      <a:endParaRPr lang="en-US" sz="1600" dirty="0"/>
                    </a:p>
                  </a:txBody>
                  <a:tcPr/>
                </a:tc>
                <a:tc>
                  <a:txBody>
                    <a:bodyPr/>
                    <a:lstStyle/>
                    <a:p>
                      <a:r>
                        <a:rPr lang="en-US" sz="1600" dirty="0" smtClean="0"/>
                        <a:t>8 (42.1%)</a:t>
                      </a:r>
                      <a:endParaRPr lang="en-US" sz="1600" dirty="0"/>
                    </a:p>
                  </a:txBody>
                  <a:tcPr/>
                </a:tc>
                <a:tc>
                  <a:txBody>
                    <a:bodyPr/>
                    <a:lstStyle/>
                    <a:p>
                      <a:r>
                        <a:rPr lang="en-US" sz="1600" dirty="0" smtClean="0"/>
                        <a:t>6 (31.6%)</a:t>
                      </a:r>
                      <a:endParaRPr lang="en-US" sz="1600" dirty="0"/>
                    </a:p>
                  </a:txBody>
                  <a:tcPr/>
                </a:tc>
                <a:tc>
                  <a:txBody>
                    <a:bodyPr/>
                    <a:lstStyle/>
                    <a:p>
                      <a:r>
                        <a:rPr lang="en-US" sz="1600" dirty="0" smtClean="0"/>
                        <a:t>3 (15.8%)</a:t>
                      </a:r>
                      <a:endParaRPr lang="en-US" sz="1600" dirty="0"/>
                    </a:p>
                  </a:txBody>
                  <a:tcPr/>
                </a:tc>
                <a:tc>
                  <a:txBody>
                    <a:bodyPr/>
                    <a:lstStyle/>
                    <a:p>
                      <a:r>
                        <a:rPr lang="en-US" sz="1600" dirty="0" smtClean="0"/>
                        <a:t>1 (5.3%)</a:t>
                      </a:r>
                      <a:endParaRPr lang="en-US" sz="1600" dirty="0"/>
                    </a:p>
                  </a:txBody>
                  <a:tcPr/>
                </a:tc>
                <a:tc>
                  <a:txBody>
                    <a:bodyPr/>
                    <a:lstStyle/>
                    <a:p>
                      <a:r>
                        <a:rPr lang="en-US" sz="1600" dirty="0" smtClean="0"/>
                        <a:t>1 (5.3%)</a:t>
                      </a:r>
                      <a:endParaRPr lang="en-US" sz="1600" dirty="0"/>
                    </a:p>
                  </a:txBody>
                  <a:tcPr/>
                </a:tc>
              </a:tr>
              <a:tr h="399771">
                <a:tc vMerge="1">
                  <a:txBody>
                    <a:bodyPr/>
                    <a:lstStyle/>
                    <a:p>
                      <a:endParaRPr lang="en-US"/>
                    </a:p>
                  </a:txBody>
                  <a:tcPr/>
                </a:tc>
                <a:tc>
                  <a:txBody>
                    <a:bodyPr/>
                    <a:lstStyle/>
                    <a:p>
                      <a:r>
                        <a:rPr lang="en-US" sz="1600" i="1" dirty="0" smtClean="0">
                          <a:solidFill>
                            <a:srgbClr val="C00000"/>
                          </a:solidFill>
                        </a:rPr>
                        <a:t>24 (54.5%)</a:t>
                      </a:r>
                      <a:endParaRPr lang="en-US" sz="1600" i="1" dirty="0">
                        <a:solidFill>
                          <a:srgbClr val="C00000"/>
                        </a:solidFill>
                      </a:endParaRPr>
                    </a:p>
                  </a:txBody>
                  <a:tcPr/>
                </a:tc>
                <a:tc>
                  <a:txBody>
                    <a:bodyPr/>
                    <a:lstStyle/>
                    <a:p>
                      <a:r>
                        <a:rPr lang="en-US" sz="1600" i="1" dirty="0" smtClean="0">
                          <a:solidFill>
                            <a:srgbClr val="C00000"/>
                          </a:solidFill>
                        </a:rPr>
                        <a:t>3 (6.8%)</a:t>
                      </a:r>
                      <a:endParaRPr lang="en-US" sz="1600" i="1" dirty="0">
                        <a:solidFill>
                          <a:srgbClr val="C00000"/>
                        </a:solidFill>
                      </a:endParaRPr>
                    </a:p>
                  </a:txBody>
                  <a:tcPr/>
                </a:tc>
                <a:tc>
                  <a:txBody>
                    <a:bodyPr/>
                    <a:lstStyle/>
                    <a:p>
                      <a:r>
                        <a:rPr lang="en-US" sz="1600" i="1" dirty="0" smtClean="0">
                          <a:solidFill>
                            <a:srgbClr val="C00000"/>
                          </a:solidFill>
                        </a:rPr>
                        <a:t>11 (25.0%)</a:t>
                      </a:r>
                      <a:endParaRPr lang="en-US" sz="1600" i="1" dirty="0">
                        <a:solidFill>
                          <a:srgbClr val="C00000"/>
                        </a:solidFill>
                      </a:endParaRPr>
                    </a:p>
                  </a:txBody>
                  <a:tcPr/>
                </a:tc>
                <a:tc>
                  <a:txBody>
                    <a:bodyPr/>
                    <a:lstStyle/>
                    <a:p>
                      <a:r>
                        <a:rPr lang="en-US" sz="1600" i="1" dirty="0" smtClean="0">
                          <a:solidFill>
                            <a:srgbClr val="C00000"/>
                          </a:solidFill>
                        </a:rPr>
                        <a:t>4 (9.1%)</a:t>
                      </a:r>
                      <a:endParaRPr lang="en-US" sz="1600" i="1" dirty="0">
                        <a:solidFill>
                          <a:srgbClr val="C00000"/>
                        </a:solidFill>
                      </a:endParaRPr>
                    </a:p>
                  </a:txBody>
                  <a:tcPr/>
                </a:tc>
                <a:tc>
                  <a:txBody>
                    <a:bodyPr/>
                    <a:lstStyle/>
                    <a:p>
                      <a:r>
                        <a:rPr lang="en-US" sz="1600" i="1" dirty="0" smtClean="0">
                          <a:solidFill>
                            <a:srgbClr val="C00000"/>
                          </a:solidFill>
                        </a:rPr>
                        <a:t>2 (4.5%)</a:t>
                      </a:r>
                      <a:endParaRPr lang="en-US" sz="1600" i="1" dirty="0">
                        <a:solidFill>
                          <a:srgbClr val="C00000"/>
                        </a:solidFill>
                      </a:endParaRPr>
                    </a:p>
                  </a:txBody>
                  <a:tcPr/>
                </a:tc>
              </a:tr>
            </a:tbl>
          </a:graphicData>
        </a:graphic>
      </p:graphicFrame>
      <p:sp>
        <p:nvSpPr>
          <p:cNvPr id="6" name="TextBox 5"/>
          <p:cNvSpPr txBox="1"/>
          <p:nvPr/>
        </p:nvSpPr>
        <p:spPr>
          <a:xfrm>
            <a:off x="7165037" y="12382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1345193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School Leadership</a:t>
            </a:r>
            <a:endParaRPr lang="en-US" sz="4000" dirty="0"/>
          </a:p>
        </p:txBody>
      </p:sp>
      <p:sp>
        <p:nvSpPr>
          <p:cNvPr id="4" name="Content Placeholder 3"/>
          <p:cNvSpPr>
            <a:spLocks noGrp="1"/>
          </p:cNvSpPr>
          <p:nvPr>
            <p:ph idx="1"/>
          </p:nvPr>
        </p:nvSpPr>
        <p:spPr/>
        <p:txBody>
          <a:bodyPr/>
          <a:lstStyle/>
          <a:p>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1388546153"/>
              </p:ext>
            </p:extLst>
          </p:nvPr>
        </p:nvGraphicFramePr>
        <p:xfrm>
          <a:off x="346361" y="1430661"/>
          <a:ext cx="8419170" cy="5322215"/>
        </p:xfrm>
        <a:graphic>
          <a:graphicData uri="http://schemas.openxmlformats.org/drawingml/2006/table">
            <a:tbl>
              <a:tblPr firstRow="1" bandRow="1">
                <a:tableStyleId>{073A0DAA-6AF3-43AB-8588-CEC1D06C72B9}</a:tableStyleId>
              </a:tblPr>
              <a:tblGrid>
                <a:gridCol w="2892139"/>
                <a:gridCol w="1133475"/>
                <a:gridCol w="1085850"/>
                <a:gridCol w="1066800"/>
                <a:gridCol w="1066800"/>
                <a:gridCol w="1174106"/>
              </a:tblGrid>
              <a:tr h="644237">
                <a:tc>
                  <a:txBody>
                    <a:bodyPr/>
                    <a:lstStyle/>
                    <a:p>
                      <a:endParaRPr lang="en-US" sz="1400" dirty="0"/>
                    </a:p>
                  </a:txBody>
                  <a:tcPr/>
                </a:tc>
                <a:tc>
                  <a:txBody>
                    <a:bodyPr/>
                    <a:lstStyle/>
                    <a:p>
                      <a:r>
                        <a:rPr lang="en-US" sz="1400" dirty="0" smtClean="0"/>
                        <a:t>Strongly Disagree</a:t>
                      </a:r>
                      <a:endParaRPr lang="en-US" sz="1400" dirty="0"/>
                    </a:p>
                  </a:txBody>
                  <a:tcPr/>
                </a:tc>
                <a:tc>
                  <a:txBody>
                    <a:bodyPr/>
                    <a:lstStyle/>
                    <a:p>
                      <a:r>
                        <a:rPr lang="en-US" sz="1400" dirty="0" smtClean="0"/>
                        <a:t>Disagree</a:t>
                      </a:r>
                      <a:endParaRPr lang="en-US" sz="1400" dirty="0"/>
                    </a:p>
                  </a:txBody>
                  <a:tcPr/>
                </a:tc>
                <a:tc>
                  <a:txBody>
                    <a:bodyPr/>
                    <a:lstStyle/>
                    <a:p>
                      <a:r>
                        <a:rPr lang="en-US" sz="1400" dirty="0" smtClean="0"/>
                        <a:t>Agree</a:t>
                      </a:r>
                      <a:endParaRPr lang="en-US" sz="1400" dirty="0"/>
                    </a:p>
                  </a:txBody>
                  <a:tcPr/>
                </a:tc>
                <a:tc>
                  <a:txBody>
                    <a:bodyPr/>
                    <a:lstStyle/>
                    <a:p>
                      <a:r>
                        <a:rPr lang="en-US" sz="1400" dirty="0" smtClean="0"/>
                        <a:t>Strongly Agree</a:t>
                      </a:r>
                      <a:endParaRPr lang="en-US" sz="1400" dirty="0"/>
                    </a:p>
                  </a:txBody>
                  <a:tcPr/>
                </a:tc>
                <a:tc>
                  <a:txBody>
                    <a:bodyPr/>
                    <a:lstStyle/>
                    <a:p>
                      <a:r>
                        <a:rPr lang="en-US" sz="1400" dirty="0" smtClean="0"/>
                        <a:t>Don’t Know</a:t>
                      </a:r>
                      <a:endParaRPr lang="en-US" sz="1400" dirty="0"/>
                    </a:p>
                  </a:txBody>
                  <a:tcPr/>
                </a:tc>
              </a:tr>
              <a:tr h="334153">
                <a:tc rowSpan="2">
                  <a:txBody>
                    <a:bodyPr/>
                    <a:lstStyle/>
                    <a:p>
                      <a:r>
                        <a:rPr lang="en-US" sz="1400" dirty="0" smtClean="0"/>
                        <a:t>The faculty</a:t>
                      </a:r>
                      <a:r>
                        <a:rPr lang="en-US" sz="1400" baseline="0" dirty="0" smtClean="0"/>
                        <a:t> and staff have a shared vision.</a:t>
                      </a:r>
                      <a:endParaRPr lang="en-US" sz="1400" dirty="0"/>
                    </a:p>
                  </a:txBody>
                  <a:tcPr/>
                </a:tc>
                <a:tc>
                  <a:txBody>
                    <a:bodyPr/>
                    <a:lstStyle/>
                    <a:p>
                      <a:r>
                        <a:rPr lang="en-US" sz="1600" dirty="0" smtClean="0"/>
                        <a:t>5 (27.8%)</a:t>
                      </a:r>
                      <a:endParaRPr lang="en-US" sz="1600" dirty="0"/>
                    </a:p>
                  </a:txBody>
                  <a:tcPr/>
                </a:tc>
                <a:tc>
                  <a:txBody>
                    <a:bodyPr/>
                    <a:lstStyle/>
                    <a:p>
                      <a:r>
                        <a:rPr lang="en-US" sz="1600" dirty="0" smtClean="0"/>
                        <a:t>5 (27.8%)</a:t>
                      </a:r>
                      <a:endParaRPr lang="en-US" sz="1600" dirty="0"/>
                    </a:p>
                  </a:txBody>
                  <a:tcPr/>
                </a:tc>
                <a:tc>
                  <a:txBody>
                    <a:bodyPr/>
                    <a:lstStyle/>
                    <a:p>
                      <a:r>
                        <a:rPr lang="en-US" sz="1600" dirty="0" smtClean="0"/>
                        <a:t>5</a:t>
                      </a:r>
                      <a:r>
                        <a:rPr lang="en-US" sz="1600" baseline="0" dirty="0" smtClean="0"/>
                        <a:t> </a:t>
                      </a:r>
                      <a:r>
                        <a:rPr lang="en-US" sz="1600" dirty="0" smtClean="0"/>
                        <a:t>(27.8%)</a:t>
                      </a:r>
                      <a:endParaRPr lang="en-US" sz="1600" dirty="0"/>
                    </a:p>
                  </a:txBody>
                  <a:tcPr/>
                </a:tc>
                <a:tc>
                  <a:txBody>
                    <a:bodyPr/>
                    <a:lstStyle/>
                    <a:p>
                      <a:r>
                        <a:rPr lang="en-US" sz="1600" dirty="0" smtClean="0"/>
                        <a:t>1 (5.6%)</a:t>
                      </a:r>
                      <a:endParaRPr lang="en-US" sz="1600" dirty="0"/>
                    </a:p>
                  </a:txBody>
                  <a:tcPr/>
                </a:tc>
                <a:tc>
                  <a:txBody>
                    <a:bodyPr/>
                    <a:lstStyle/>
                    <a:p>
                      <a:r>
                        <a:rPr lang="en-US" sz="1600" dirty="0" smtClean="0"/>
                        <a:t>2 (11.1%)</a:t>
                      </a:r>
                      <a:endParaRPr lang="en-US" sz="1600" dirty="0"/>
                    </a:p>
                  </a:txBody>
                  <a:tcPr/>
                </a:tc>
              </a:tr>
              <a:tr h="334153">
                <a:tc vMerge="1">
                  <a:txBody>
                    <a:bodyPr/>
                    <a:lstStyle/>
                    <a:p>
                      <a:endParaRPr lang="en-US"/>
                    </a:p>
                  </a:txBody>
                  <a:tcPr/>
                </a:tc>
                <a:tc>
                  <a:txBody>
                    <a:bodyPr/>
                    <a:lstStyle/>
                    <a:p>
                      <a:r>
                        <a:rPr lang="en-US" sz="1600" i="1" dirty="0" smtClean="0">
                          <a:solidFill>
                            <a:srgbClr val="C00000"/>
                          </a:solidFill>
                        </a:rPr>
                        <a:t>9 (20.0%)</a:t>
                      </a:r>
                      <a:endParaRPr lang="en-US" sz="1600" i="1" dirty="0">
                        <a:solidFill>
                          <a:srgbClr val="C00000"/>
                        </a:solidFill>
                      </a:endParaRPr>
                    </a:p>
                  </a:txBody>
                  <a:tcPr>
                    <a:solidFill>
                      <a:srgbClr val="92D050"/>
                    </a:solidFill>
                  </a:tcPr>
                </a:tc>
                <a:tc>
                  <a:txBody>
                    <a:bodyPr/>
                    <a:lstStyle/>
                    <a:p>
                      <a:r>
                        <a:rPr lang="en-US" sz="1600" i="1" dirty="0" smtClean="0">
                          <a:solidFill>
                            <a:srgbClr val="C00000"/>
                          </a:solidFill>
                        </a:rPr>
                        <a:t>10 (22.2%)</a:t>
                      </a:r>
                      <a:endParaRPr lang="en-US" sz="1600" i="1" dirty="0">
                        <a:solidFill>
                          <a:srgbClr val="C00000"/>
                        </a:solidFill>
                      </a:endParaRPr>
                    </a:p>
                  </a:txBody>
                  <a:tcPr>
                    <a:solidFill>
                      <a:srgbClr val="92D050"/>
                    </a:solidFill>
                  </a:tcPr>
                </a:tc>
                <a:tc>
                  <a:txBody>
                    <a:bodyPr/>
                    <a:lstStyle/>
                    <a:p>
                      <a:r>
                        <a:rPr lang="en-US" sz="1600" i="1" dirty="0" smtClean="0">
                          <a:solidFill>
                            <a:srgbClr val="C00000"/>
                          </a:solidFill>
                        </a:rPr>
                        <a:t>22 (48.9%)</a:t>
                      </a:r>
                      <a:endParaRPr lang="en-US" sz="1600" i="1" dirty="0">
                        <a:solidFill>
                          <a:srgbClr val="C00000"/>
                        </a:solidFill>
                      </a:endParaRPr>
                    </a:p>
                  </a:txBody>
                  <a:tcPr/>
                </a:tc>
                <a:tc>
                  <a:txBody>
                    <a:bodyPr/>
                    <a:lstStyle/>
                    <a:p>
                      <a:r>
                        <a:rPr lang="en-US" sz="1600" i="1" dirty="0" smtClean="0">
                          <a:solidFill>
                            <a:srgbClr val="C00000"/>
                          </a:solidFill>
                        </a:rPr>
                        <a:t>3 (6.7%)</a:t>
                      </a:r>
                      <a:endParaRPr lang="en-US" sz="1600" i="1" dirty="0">
                        <a:solidFill>
                          <a:srgbClr val="C00000"/>
                        </a:solidFill>
                      </a:endParaRPr>
                    </a:p>
                  </a:txBody>
                  <a:tcPr/>
                </a:tc>
                <a:tc>
                  <a:txBody>
                    <a:bodyPr/>
                    <a:lstStyle/>
                    <a:p>
                      <a:r>
                        <a:rPr lang="en-US" sz="1600" i="1" dirty="0" smtClean="0">
                          <a:solidFill>
                            <a:srgbClr val="C00000"/>
                          </a:solidFill>
                        </a:rPr>
                        <a:t>1 (2.2%)</a:t>
                      </a:r>
                      <a:endParaRPr lang="en-US" sz="1600" i="1" dirty="0">
                        <a:solidFill>
                          <a:srgbClr val="C00000"/>
                        </a:solidFill>
                      </a:endParaRPr>
                    </a:p>
                  </a:txBody>
                  <a:tcPr/>
                </a:tc>
              </a:tr>
              <a:tr h="444383">
                <a:tc rowSpan="2">
                  <a:txBody>
                    <a:bodyPr/>
                    <a:lstStyle/>
                    <a:p>
                      <a:r>
                        <a:rPr lang="en-US" sz="1400" dirty="0" smtClean="0"/>
                        <a:t>There is an atmosphere of trust and mutual respect in this school.</a:t>
                      </a:r>
                      <a:endParaRPr lang="en-US" sz="1400" dirty="0"/>
                    </a:p>
                  </a:txBody>
                  <a:tcPr/>
                </a:tc>
                <a:tc>
                  <a:txBody>
                    <a:bodyPr/>
                    <a:lstStyle/>
                    <a:p>
                      <a:r>
                        <a:rPr lang="en-US" sz="1600" dirty="0" smtClean="0"/>
                        <a:t>5 (27.8%)</a:t>
                      </a:r>
                      <a:endParaRPr lang="en-US" sz="1600" dirty="0"/>
                    </a:p>
                  </a:txBody>
                  <a:tcPr/>
                </a:tc>
                <a:tc>
                  <a:txBody>
                    <a:bodyPr/>
                    <a:lstStyle/>
                    <a:p>
                      <a:r>
                        <a:rPr lang="en-US" sz="1600" dirty="0" smtClean="0"/>
                        <a:t>8 (44.4%)</a:t>
                      </a:r>
                      <a:endParaRPr lang="en-US" sz="1600" dirty="0"/>
                    </a:p>
                  </a:txBody>
                  <a:tcPr/>
                </a:tc>
                <a:tc>
                  <a:txBody>
                    <a:bodyPr/>
                    <a:lstStyle/>
                    <a:p>
                      <a:r>
                        <a:rPr lang="en-US" sz="1600" dirty="0" smtClean="0"/>
                        <a:t>4 (22.2%)</a:t>
                      </a:r>
                      <a:endParaRPr lang="en-US" sz="1600" dirty="0"/>
                    </a:p>
                  </a:txBody>
                  <a:tcPr/>
                </a:tc>
                <a:tc>
                  <a:txBody>
                    <a:bodyPr/>
                    <a:lstStyle/>
                    <a:p>
                      <a:r>
                        <a:rPr lang="en-US" sz="1600" dirty="0" smtClean="0"/>
                        <a:t>1 (5.6%)</a:t>
                      </a:r>
                      <a:endParaRPr lang="en-US" sz="1600" dirty="0"/>
                    </a:p>
                  </a:txBody>
                  <a:tcPr/>
                </a:tc>
                <a:tc>
                  <a:txBody>
                    <a:bodyPr/>
                    <a:lstStyle/>
                    <a:p>
                      <a:r>
                        <a:rPr lang="en-US" sz="1600" dirty="0" smtClean="0"/>
                        <a:t>0 (0.0%)</a:t>
                      </a:r>
                    </a:p>
                  </a:txBody>
                  <a:tcPr/>
                </a:tc>
              </a:tr>
              <a:tr h="444383">
                <a:tc vMerge="1">
                  <a:txBody>
                    <a:bodyPr/>
                    <a:lstStyle/>
                    <a:p>
                      <a:endParaRPr lang="en-US"/>
                    </a:p>
                  </a:txBody>
                  <a:tcPr/>
                </a:tc>
                <a:tc>
                  <a:txBody>
                    <a:bodyPr/>
                    <a:lstStyle/>
                    <a:p>
                      <a:r>
                        <a:rPr lang="en-US" sz="1600" i="1" dirty="0" smtClean="0">
                          <a:solidFill>
                            <a:srgbClr val="C00000"/>
                          </a:solidFill>
                        </a:rPr>
                        <a:t>9 (20.0%)</a:t>
                      </a:r>
                      <a:endParaRPr lang="en-US" sz="1600" i="1" dirty="0">
                        <a:solidFill>
                          <a:srgbClr val="C00000"/>
                        </a:solidFill>
                      </a:endParaRPr>
                    </a:p>
                  </a:txBody>
                  <a:tcPr/>
                </a:tc>
                <a:tc>
                  <a:txBody>
                    <a:bodyPr/>
                    <a:lstStyle/>
                    <a:p>
                      <a:r>
                        <a:rPr lang="en-US" sz="1600" i="1" dirty="0" smtClean="0">
                          <a:solidFill>
                            <a:srgbClr val="C00000"/>
                          </a:solidFill>
                        </a:rPr>
                        <a:t>8 (17.8%)</a:t>
                      </a:r>
                      <a:endParaRPr lang="en-US" sz="1600" i="1" dirty="0">
                        <a:solidFill>
                          <a:srgbClr val="C00000"/>
                        </a:solidFill>
                      </a:endParaRPr>
                    </a:p>
                  </a:txBody>
                  <a:tcPr/>
                </a:tc>
                <a:tc>
                  <a:txBody>
                    <a:bodyPr/>
                    <a:lstStyle/>
                    <a:p>
                      <a:r>
                        <a:rPr lang="en-US" sz="1600" i="1" dirty="0" smtClean="0">
                          <a:solidFill>
                            <a:srgbClr val="C00000"/>
                          </a:solidFill>
                        </a:rPr>
                        <a:t>22 (48.9%)</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6 (13.3%)</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0(0.0%)</a:t>
                      </a:r>
                    </a:p>
                  </a:txBody>
                  <a:tcPr/>
                </a:tc>
              </a:tr>
              <a:tr h="444383">
                <a:tc rowSpan="2">
                  <a:txBody>
                    <a:bodyPr/>
                    <a:lstStyle/>
                    <a:p>
                      <a:r>
                        <a:rPr lang="en-US" sz="1400" dirty="0" smtClean="0"/>
                        <a:t>Teachers feel comfortable raising</a:t>
                      </a:r>
                      <a:r>
                        <a:rPr lang="en-US" sz="1400" baseline="0" dirty="0" smtClean="0"/>
                        <a:t> issues and concerns that are important to them.</a:t>
                      </a:r>
                      <a:endParaRPr lang="en-US" sz="1400" dirty="0"/>
                    </a:p>
                  </a:txBody>
                  <a:tcPr/>
                </a:tc>
                <a:tc>
                  <a:txBody>
                    <a:bodyPr/>
                    <a:lstStyle/>
                    <a:p>
                      <a:r>
                        <a:rPr lang="en-US" sz="1600" dirty="0" smtClean="0"/>
                        <a:t>7 (38.9%)</a:t>
                      </a:r>
                      <a:endParaRPr lang="en-US" sz="1600" dirty="0"/>
                    </a:p>
                  </a:txBody>
                  <a:tcPr/>
                </a:tc>
                <a:tc>
                  <a:txBody>
                    <a:bodyPr/>
                    <a:lstStyle/>
                    <a:p>
                      <a:r>
                        <a:rPr lang="en-US" sz="1600" dirty="0" smtClean="0"/>
                        <a:t>4 (22.2%)</a:t>
                      </a:r>
                      <a:endParaRPr lang="en-US" sz="1600" dirty="0"/>
                    </a:p>
                  </a:txBody>
                  <a:tcPr/>
                </a:tc>
                <a:tc>
                  <a:txBody>
                    <a:bodyPr/>
                    <a:lstStyle/>
                    <a:p>
                      <a:r>
                        <a:rPr lang="en-US" sz="1600" dirty="0" smtClean="0"/>
                        <a:t>3 (16.7%)</a:t>
                      </a:r>
                      <a:endParaRPr lang="en-US" sz="1600" dirty="0"/>
                    </a:p>
                  </a:txBody>
                  <a:tcPr/>
                </a:tc>
                <a:tc>
                  <a:txBody>
                    <a:bodyPr/>
                    <a:lstStyle/>
                    <a:p>
                      <a:r>
                        <a:rPr lang="en-US" sz="1600" dirty="0" smtClean="0"/>
                        <a:t>4 (22.2%)</a:t>
                      </a:r>
                      <a:endParaRPr lang="en-US" sz="1600" dirty="0"/>
                    </a:p>
                  </a:txBody>
                  <a:tcPr/>
                </a:tc>
                <a:tc>
                  <a:txBody>
                    <a:bodyPr/>
                    <a:lstStyle/>
                    <a:p>
                      <a:r>
                        <a:rPr lang="en-US" sz="1600" dirty="0" smtClean="0"/>
                        <a:t>0 (0.0%)</a:t>
                      </a:r>
                      <a:endParaRPr lang="en-US" sz="1600" dirty="0"/>
                    </a:p>
                  </a:txBody>
                  <a:tcPr/>
                </a:tc>
              </a:tr>
              <a:tr h="444383">
                <a:tc vMerge="1">
                  <a:txBody>
                    <a:bodyPr/>
                    <a:lstStyle/>
                    <a:p>
                      <a:endParaRPr lang="en-US"/>
                    </a:p>
                  </a:txBody>
                  <a:tcPr/>
                </a:tc>
                <a:tc>
                  <a:txBody>
                    <a:bodyPr/>
                    <a:lstStyle/>
                    <a:p>
                      <a:r>
                        <a:rPr lang="en-US" sz="1600" i="1" dirty="0" smtClean="0">
                          <a:solidFill>
                            <a:srgbClr val="C00000"/>
                          </a:solidFill>
                        </a:rPr>
                        <a:t>10 (22.2%)</a:t>
                      </a:r>
                      <a:endParaRPr lang="en-US" sz="1600" i="1" dirty="0">
                        <a:solidFill>
                          <a:srgbClr val="C00000"/>
                        </a:solidFill>
                      </a:endParaRPr>
                    </a:p>
                  </a:txBody>
                  <a:tcPr>
                    <a:solidFill>
                      <a:srgbClr val="92D050"/>
                    </a:solidFill>
                  </a:tcPr>
                </a:tc>
                <a:tc>
                  <a:txBody>
                    <a:bodyPr/>
                    <a:lstStyle/>
                    <a:p>
                      <a:r>
                        <a:rPr lang="en-US" sz="1600" i="1" dirty="0" smtClean="0">
                          <a:solidFill>
                            <a:srgbClr val="C00000"/>
                          </a:solidFill>
                        </a:rPr>
                        <a:t>10 (22.2%)</a:t>
                      </a:r>
                      <a:endParaRPr lang="en-US" sz="1600" i="1" dirty="0">
                        <a:solidFill>
                          <a:srgbClr val="C00000"/>
                        </a:solidFill>
                      </a:endParaRPr>
                    </a:p>
                  </a:txBody>
                  <a:tcPr>
                    <a:solidFill>
                      <a:srgbClr val="92D050"/>
                    </a:solidFill>
                  </a:tcPr>
                </a:tc>
                <a:tc>
                  <a:txBody>
                    <a:bodyPr/>
                    <a:lstStyle/>
                    <a:p>
                      <a:r>
                        <a:rPr lang="en-US" sz="1600" i="1" dirty="0" smtClean="0">
                          <a:solidFill>
                            <a:srgbClr val="C00000"/>
                          </a:solidFill>
                        </a:rPr>
                        <a:t>17 (37.8%)</a:t>
                      </a:r>
                      <a:endParaRPr lang="en-US" sz="1600" i="1" dirty="0">
                        <a:solidFill>
                          <a:srgbClr val="C00000"/>
                        </a:solidFill>
                      </a:endParaRPr>
                    </a:p>
                  </a:txBody>
                  <a:tcPr/>
                </a:tc>
                <a:tc>
                  <a:txBody>
                    <a:bodyPr/>
                    <a:lstStyle/>
                    <a:p>
                      <a:r>
                        <a:rPr lang="en-US" sz="1600" i="1" dirty="0" smtClean="0">
                          <a:solidFill>
                            <a:srgbClr val="C00000"/>
                          </a:solidFill>
                        </a:rPr>
                        <a:t>6 (13.3%)</a:t>
                      </a:r>
                      <a:endParaRPr lang="en-US" sz="1600" i="1" dirty="0">
                        <a:solidFill>
                          <a:srgbClr val="C00000"/>
                        </a:solidFill>
                      </a:endParaRPr>
                    </a:p>
                  </a:txBody>
                  <a:tcPr/>
                </a:tc>
                <a:tc>
                  <a:txBody>
                    <a:bodyPr/>
                    <a:lstStyle/>
                    <a:p>
                      <a:r>
                        <a:rPr lang="en-US" sz="1600" i="1" dirty="0" smtClean="0">
                          <a:solidFill>
                            <a:srgbClr val="C00000"/>
                          </a:solidFill>
                        </a:rPr>
                        <a:t>2 (2.2%)</a:t>
                      </a:r>
                      <a:endParaRPr lang="en-US" sz="1600" i="1" dirty="0">
                        <a:solidFill>
                          <a:srgbClr val="C00000"/>
                        </a:solidFill>
                      </a:endParaRPr>
                    </a:p>
                  </a:txBody>
                  <a:tcPr/>
                </a:tc>
              </a:tr>
              <a:tr h="332509">
                <a:tc rowSpan="2">
                  <a:txBody>
                    <a:bodyPr/>
                    <a:lstStyle/>
                    <a:p>
                      <a:r>
                        <a:rPr lang="en-US" sz="1400" dirty="0" smtClean="0"/>
                        <a:t>The school leadership consistently</a:t>
                      </a:r>
                      <a:r>
                        <a:rPr lang="en-US" sz="1400" baseline="0" dirty="0" smtClean="0"/>
                        <a:t> supports teachers.</a:t>
                      </a:r>
                      <a:endParaRPr lang="en-US" sz="1400" dirty="0"/>
                    </a:p>
                  </a:txBody>
                  <a:tcPr/>
                </a:tc>
                <a:tc>
                  <a:txBody>
                    <a:bodyPr/>
                    <a:lstStyle/>
                    <a:p>
                      <a:r>
                        <a:rPr lang="en-US" sz="1600" dirty="0" smtClean="0"/>
                        <a:t>7 (38.9%)</a:t>
                      </a:r>
                      <a:endParaRPr lang="en-US" sz="1600" dirty="0"/>
                    </a:p>
                  </a:txBody>
                  <a:tcPr/>
                </a:tc>
                <a:tc>
                  <a:txBody>
                    <a:bodyPr/>
                    <a:lstStyle/>
                    <a:p>
                      <a:r>
                        <a:rPr lang="en-US" sz="1600" dirty="0" smtClean="0"/>
                        <a:t>5 (27.8%)</a:t>
                      </a:r>
                      <a:endParaRPr lang="en-US" sz="1600" dirty="0"/>
                    </a:p>
                  </a:txBody>
                  <a:tcPr/>
                </a:tc>
                <a:tc>
                  <a:txBody>
                    <a:bodyPr/>
                    <a:lstStyle/>
                    <a:p>
                      <a:r>
                        <a:rPr lang="en-US" sz="1600" dirty="0" smtClean="0"/>
                        <a:t>4 (22.2%)</a:t>
                      </a:r>
                      <a:endParaRPr lang="en-US" sz="1600" dirty="0"/>
                    </a:p>
                  </a:txBody>
                  <a:tcPr/>
                </a:tc>
                <a:tc>
                  <a:txBody>
                    <a:bodyPr/>
                    <a:lstStyle/>
                    <a:p>
                      <a:r>
                        <a:rPr lang="en-US" sz="1600" dirty="0" smtClean="0"/>
                        <a:t>1 (5.6%)</a:t>
                      </a:r>
                      <a:endParaRPr lang="en-US" sz="1600" dirty="0"/>
                    </a:p>
                  </a:txBody>
                  <a:tcPr/>
                </a:tc>
                <a:tc>
                  <a:txBody>
                    <a:bodyPr/>
                    <a:lstStyle/>
                    <a:p>
                      <a:r>
                        <a:rPr lang="en-US" sz="1600" dirty="0" smtClean="0"/>
                        <a:t>1 (5.6%)</a:t>
                      </a:r>
                      <a:endParaRPr lang="en-US" sz="1600" dirty="0"/>
                    </a:p>
                  </a:txBody>
                  <a:tcPr/>
                </a:tc>
              </a:tr>
              <a:tr h="332509">
                <a:tc vMerge="1">
                  <a:txBody>
                    <a:bodyPr/>
                    <a:lstStyle/>
                    <a:p>
                      <a:endParaRPr lang="en-US"/>
                    </a:p>
                  </a:txBody>
                  <a:tcPr/>
                </a:tc>
                <a:tc>
                  <a:txBody>
                    <a:bodyPr/>
                    <a:lstStyle/>
                    <a:p>
                      <a:r>
                        <a:rPr lang="en-US" sz="1600" i="1" dirty="0" smtClean="0">
                          <a:solidFill>
                            <a:srgbClr val="C00000"/>
                          </a:solidFill>
                        </a:rPr>
                        <a:t>11 (24.4%)</a:t>
                      </a:r>
                      <a:endParaRPr lang="en-US" sz="1600" i="1" dirty="0">
                        <a:solidFill>
                          <a:srgbClr val="C00000"/>
                        </a:solidFill>
                      </a:endParaRPr>
                    </a:p>
                  </a:txBody>
                  <a:tcPr/>
                </a:tc>
                <a:tc>
                  <a:txBody>
                    <a:bodyPr/>
                    <a:lstStyle/>
                    <a:p>
                      <a:r>
                        <a:rPr lang="en-US" sz="1600" i="1" dirty="0" smtClean="0">
                          <a:solidFill>
                            <a:srgbClr val="C00000"/>
                          </a:solidFill>
                        </a:rPr>
                        <a:t>5 (11.1%)</a:t>
                      </a:r>
                      <a:endParaRPr lang="en-US" sz="1600" i="1" dirty="0">
                        <a:solidFill>
                          <a:srgbClr val="C00000"/>
                        </a:solidFill>
                      </a:endParaRPr>
                    </a:p>
                  </a:txBody>
                  <a:tcPr/>
                </a:tc>
                <a:tc>
                  <a:txBody>
                    <a:bodyPr/>
                    <a:lstStyle/>
                    <a:p>
                      <a:r>
                        <a:rPr lang="en-US" sz="1600" i="1" dirty="0" smtClean="0">
                          <a:solidFill>
                            <a:srgbClr val="C00000"/>
                          </a:solidFill>
                        </a:rPr>
                        <a:t>21 (46.7%)</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8 (17.8%)</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0 (0.0%)</a:t>
                      </a:r>
                      <a:endParaRPr lang="en-US" sz="1600" i="1" dirty="0">
                        <a:solidFill>
                          <a:srgbClr val="C00000"/>
                        </a:solidFill>
                      </a:endParaRPr>
                    </a:p>
                  </a:txBody>
                  <a:tcPr/>
                </a:tc>
              </a:tr>
              <a:tr h="444383">
                <a:tc rowSpan="2">
                  <a:txBody>
                    <a:bodyPr/>
                    <a:lstStyle/>
                    <a:p>
                      <a:r>
                        <a:rPr lang="en-US" sz="1400" dirty="0" smtClean="0"/>
                        <a:t>Teachers receive feedback that can help them improve teaching.</a:t>
                      </a:r>
                      <a:endParaRPr lang="en-US" sz="1400" dirty="0"/>
                    </a:p>
                  </a:txBody>
                  <a:tcPr/>
                </a:tc>
                <a:tc>
                  <a:txBody>
                    <a:bodyPr/>
                    <a:lstStyle/>
                    <a:p>
                      <a:r>
                        <a:rPr lang="en-US" sz="1600" dirty="0" smtClean="0"/>
                        <a:t>5 (27.8%)</a:t>
                      </a:r>
                      <a:endParaRPr lang="en-US" sz="1600" dirty="0"/>
                    </a:p>
                  </a:txBody>
                  <a:tcPr/>
                </a:tc>
                <a:tc>
                  <a:txBody>
                    <a:bodyPr/>
                    <a:lstStyle/>
                    <a:p>
                      <a:r>
                        <a:rPr lang="en-US" sz="1600" dirty="0" smtClean="0"/>
                        <a:t>6 (33.3%)</a:t>
                      </a:r>
                      <a:endParaRPr lang="en-US" sz="1600" dirty="0"/>
                    </a:p>
                  </a:txBody>
                  <a:tcPr/>
                </a:tc>
                <a:tc>
                  <a:txBody>
                    <a:bodyPr/>
                    <a:lstStyle/>
                    <a:p>
                      <a:r>
                        <a:rPr lang="en-US" sz="1600" dirty="0" smtClean="0"/>
                        <a:t>5 (27.8%)</a:t>
                      </a:r>
                      <a:endParaRPr lang="en-US" sz="1600" dirty="0"/>
                    </a:p>
                  </a:txBody>
                  <a:tcPr/>
                </a:tc>
                <a:tc>
                  <a:txBody>
                    <a:bodyPr/>
                    <a:lstStyle/>
                    <a:p>
                      <a:r>
                        <a:rPr lang="en-US" sz="1600" dirty="0" smtClean="0"/>
                        <a:t>1 (5.6%)</a:t>
                      </a:r>
                      <a:endParaRPr lang="en-US" sz="1600" dirty="0"/>
                    </a:p>
                  </a:txBody>
                  <a:tcPr/>
                </a:tc>
                <a:tc>
                  <a:txBody>
                    <a:bodyPr/>
                    <a:lstStyle/>
                    <a:p>
                      <a:r>
                        <a:rPr lang="en-US" sz="1600" dirty="0" smtClean="0"/>
                        <a:t>1 (5.6%)</a:t>
                      </a:r>
                      <a:endParaRPr lang="en-US" sz="1600" dirty="0"/>
                    </a:p>
                  </a:txBody>
                  <a:tcPr/>
                </a:tc>
              </a:tr>
              <a:tr h="444383">
                <a:tc vMerge="1">
                  <a:txBody>
                    <a:bodyPr/>
                    <a:lstStyle/>
                    <a:p>
                      <a:endParaRPr lang="en-US"/>
                    </a:p>
                  </a:txBody>
                  <a:tcPr/>
                </a:tc>
                <a:tc>
                  <a:txBody>
                    <a:bodyPr/>
                    <a:lstStyle/>
                    <a:p>
                      <a:r>
                        <a:rPr lang="en-US" sz="1600" i="1" dirty="0" smtClean="0">
                          <a:solidFill>
                            <a:srgbClr val="C00000"/>
                          </a:solidFill>
                        </a:rPr>
                        <a:t>7 (15.6%)</a:t>
                      </a:r>
                      <a:endParaRPr lang="en-US" sz="1600" i="1" dirty="0">
                        <a:solidFill>
                          <a:srgbClr val="C00000"/>
                        </a:solidFill>
                      </a:endParaRPr>
                    </a:p>
                  </a:txBody>
                  <a:tcPr/>
                </a:tc>
                <a:tc>
                  <a:txBody>
                    <a:bodyPr/>
                    <a:lstStyle/>
                    <a:p>
                      <a:r>
                        <a:rPr lang="en-US" sz="1600" i="1" dirty="0" smtClean="0">
                          <a:solidFill>
                            <a:srgbClr val="C00000"/>
                          </a:solidFill>
                        </a:rPr>
                        <a:t>10 (22.2%)</a:t>
                      </a:r>
                      <a:endParaRPr lang="en-US" sz="1600" i="1" dirty="0">
                        <a:solidFill>
                          <a:srgbClr val="C00000"/>
                        </a:solidFill>
                      </a:endParaRPr>
                    </a:p>
                  </a:txBody>
                  <a:tcPr/>
                </a:tc>
                <a:tc>
                  <a:txBody>
                    <a:bodyPr/>
                    <a:lstStyle/>
                    <a:p>
                      <a:r>
                        <a:rPr lang="en-US" sz="1600" i="1" dirty="0" smtClean="0">
                          <a:solidFill>
                            <a:srgbClr val="C00000"/>
                          </a:solidFill>
                        </a:rPr>
                        <a:t>19 (42.2%)</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8 (17.8%)</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 (2.2%)</a:t>
                      </a:r>
                      <a:endParaRPr lang="en-US" sz="1600" i="1" dirty="0">
                        <a:solidFill>
                          <a:srgbClr val="C00000"/>
                        </a:solidFill>
                      </a:endParaRPr>
                    </a:p>
                  </a:txBody>
                  <a:tcPr/>
                </a:tc>
              </a:tr>
              <a:tr h="332509">
                <a:tc rowSpan="2">
                  <a:txBody>
                    <a:bodyPr/>
                    <a:lstStyle/>
                    <a:p>
                      <a:r>
                        <a:rPr lang="en-US" sz="1400" dirty="0" smtClean="0"/>
                        <a:t>The faculty are recognized for accomplishments.</a:t>
                      </a:r>
                      <a:endParaRPr lang="en-US" sz="1400" dirty="0"/>
                    </a:p>
                  </a:txBody>
                  <a:tcPr/>
                </a:tc>
                <a:tc>
                  <a:txBody>
                    <a:bodyPr/>
                    <a:lstStyle/>
                    <a:p>
                      <a:r>
                        <a:rPr lang="en-US" sz="1600" dirty="0" smtClean="0"/>
                        <a:t>2 (11.1%)</a:t>
                      </a:r>
                      <a:endParaRPr lang="en-US" sz="1600" dirty="0"/>
                    </a:p>
                  </a:txBody>
                  <a:tcPr/>
                </a:tc>
                <a:tc>
                  <a:txBody>
                    <a:bodyPr/>
                    <a:lstStyle/>
                    <a:p>
                      <a:r>
                        <a:rPr lang="en-US" sz="1600" dirty="0" smtClean="0"/>
                        <a:t>3 (16.7%)</a:t>
                      </a:r>
                      <a:endParaRPr lang="en-US" sz="1600" dirty="0"/>
                    </a:p>
                  </a:txBody>
                  <a:tcPr/>
                </a:tc>
                <a:tc>
                  <a:txBody>
                    <a:bodyPr/>
                    <a:lstStyle/>
                    <a:p>
                      <a:r>
                        <a:rPr lang="en-US" sz="1600" dirty="0" smtClean="0"/>
                        <a:t>11 (61.1%)</a:t>
                      </a:r>
                      <a:endParaRPr lang="en-US" sz="1600" dirty="0"/>
                    </a:p>
                  </a:txBody>
                  <a:tcPr/>
                </a:tc>
                <a:tc>
                  <a:txBody>
                    <a:bodyPr/>
                    <a:lstStyle/>
                    <a:p>
                      <a:r>
                        <a:rPr lang="en-US" sz="1600" dirty="0" smtClean="0"/>
                        <a:t>2 (11.1%)</a:t>
                      </a:r>
                      <a:endParaRPr lang="en-US" sz="1600" dirty="0"/>
                    </a:p>
                  </a:txBody>
                  <a:tcPr/>
                </a:tc>
                <a:tc>
                  <a:txBody>
                    <a:bodyPr/>
                    <a:lstStyle/>
                    <a:p>
                      <a:r>
                        <a:rPr lang="en-US" sz="1600" dirty="0" smtClean="0"/>
                        <a:t>0 (0.0%)</a:t>
                      </a:r>
                      <a:endParaRPr lang="en-US" sz="1600" dirty="0"/>
                    </a:p>
                  </a:txBody>
                  <a:tcPr/>
                </a:tc>
              </a:tr>
              <a:tr h="332509">
                <a:tc vMerge="1">
                  <a:txBody>
                    <a:bodyPr/>
                    <a:lstStyle/>
                    <a:p>
                      <a:endParaRPr lang="en-US"/>
                    </a:p>
                  </a:txBody>
                  <a:tcPr/>
                </a:tc>
                <a:tc>
                  <a:txBody>
                    <a:bodyPr/>
                    <a:lstStyle/>
                    <a:p>
                      <a:r>
                        <a:rPr lang="en-US" sz="1600" i="1" dirty="0" smtClean="0">
                          <a:solidFill>
                            <a:srgbClr val="C00000"/>
                          </a:solidFill>
                        </a:rPr>
                        <a:t>6 (13.6%)</a:t>
                      </a:r>
                      <a:endParaRPr lang="en-US" sz="1600" i="1" dirty="0">
                        <a:solidFill>
                          <a:srgbClr val="C00000"/>
                        </a:solidFill>
                      </a:endParaRPr>
                    </a:p>
                  </a:txBody>
                  <a:tcPr/>
                </a:tc>
                <a:tc>
                  <a:txBody>
                    <a:bodyPr/>
                    <a:lstStyle/>
                    <a:p>
                      <a:r>
                        <a:rPr lang="en-US" sz="1600" i="1" dirty="0" smtClean="0">
                          <a:solidFill>
                            <a:srgbClr val="C00000"/>
                          </a:solidFill>
                        </a:rPr>
                        <a:t>6 (13.6%)</a:t>
                      </a:r>
                      <a:endParaRPr lang="en-US" sz="1600" i="1" dirty="0">
                        <a:solidFill>
                          <a:srgbClr val="C00000"/>
                        </a:solidFill>
                      </a:endParaRPr>
                    </a:p>
                  </a:txBody>
                  <a:tcPr/>
                </a:tc>
                <a:tc>
                  <a:txBody>
                    <a:bodyPr/>
                    <a:lstStyle/>
                    <a:p>
                      <a:r>
                        <a:rPr lang="en-US" sz="1600" i="1" dirty="0" smtClean="0">
                          <a:solidFill>
                            <a:srgbClr val="C00000"/>
                          </a:solidFill>
                        </a:rPr>
                        <a:t>23 (52.3%)</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7 (15.9%)</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2 (4.5%)</a:t>
                      </a:r>
                      <a:endParaRPr lang="en-US" sz="1600" i="1" dirty="0">
                        <a:solidFill>
                          <a:srgbClr val="C00000"/>
                        </a:solidFill>
                      </a:endParaRPr>
                    </a:p>
                  </a:txBody>
                  <a:tcPr/>
                </a:tc>
              </a:tr>
            </a:tbl>
          </a:graphicData>
        </a:graphic>
      </p:graphicFrame>
      <p:sp>
        <p:nvSpPr>
          <p:cNvPr id="6" name="TextBox 5"/>
          <p:cNvSpPr txBox="1"/>
          <p:nvPr/>
        </p:nvSpPr>
        <p:spPr>
          <a:xfrm>
            <a:off x="7165037" y="114300"/>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5953121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Leadership</a:t>
            </a:r>
            <a:endParaRPr lang="en-US" dirty="0"/>
          </a:p>
        </p:txBody>
      </p:sp>
      <p:sp>
        <p:nvSpPr>
          <p:cNvPr id="4" name="Content Placeholder 3"/>
          <p:cNvSpPr>
            <a:spLocks noGrp="1"/>
          </p:cNvSpPr>
          <p:nvPr>
            <p:ph idx="1"/>
          </p:nvPr>
        </p:nvSpPr>
        <p:spPr>
          <a:xfrm>
            <a:off x="362441" y="1808024"/>
            <a:ext cx="8700655" cy="452596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The school leadership makes a sustained effort to address teacher concerns about:</a:t>
            </a:r>
            <a:endParaRPr lang="en-US" sz="2000" dirty="0"/>
          </a:p>
        </p:txBody>
      </p:sp>
      <p:graphicFrame>
        <p:nvGraphicFramePr>
          <p:cNvPr id="5" name="Content Placeholder 5"/>
          <p:cNvGraphicFramePr>
            <a:graphicFrameLocks/>
          </p:cNvGraphicFramePr>
          <p:nvPr>
            <p:extLst>
              <p:ext uri="{D42A27DB-BD31-4B8C-83A1-F6EECF244321}">
                <p14:modId xmlns:p14="http://schemas.microsoft.com/office/powerpoint/2010/main" val="102562923"/>
              </p:ext>
            </p:extLst>
          </p:nvPr>
        </p:nvGraphicFramePr>
        <p:xfrm>
          <a:off x="362415" y="2667000"/>
          <a:ext cx="8419170" cy="3198168"/>
        </p:xfrm>
        <a:graphic>
          <a:graphicData uri="http://schemas.openxmlformats.org/drawingml/2006/table">
            <a:tbl>
              <a:tblPr firstRow="1" bandRow="1">
                <a:tableStyleId>{073A0DAA-6AF3-43AB-8588-CEC1D06C72B9}</a:tableStyleId>
              </a:tblPr>
              <a:tblGrid>
                <a:gridCol w="2521881"/>
                <a:gridCol w="1203692"/>
                <a:gridCol w="1225577"/>
                <a:gridCol w="1138036"/>
                <a:gridCol w="1164992"/>
                <a:gridCol w="1164992"/>
              </a:tblGrid>
              <a:tr h="799542">
                <a:tc>
                  <a:txBody>
                    <a:bodyPr/>
                    <a:lstStyle/>
                    <a:p>
                      <a:endParaRPr lang="en-US" sz="1600" dirty="0"/>
                    </a:p>
                  </a:txBody>
                  <a:tcPr/>
                </a:tc>
                <a:tc>
                  <a:txBody>
                    <a:bodyPr/>
                    <a:lstStyle/>
                    <a:p>
                      <a:r>
                        <a:rPr lang="en-US" sz="1400" dirty="0" smtClean="0"/>
                        <a:t>Strongly Disagree</a:t>
                      </a:r>
                      <a:endParaRPr lang="en-US" sz="1400" dirty="0"/>
                    </a:p>
                  </a:txBody>
                  <a:tcPr/>
                </a:tc>
                <a:tc>
                  <a:txBody>
                    <a:bodyPr/>
                    <a:lstStyle/>
                    <a:p>
                      <a:r>
                        <a:rPr lang="en-US" sz="1400" dirty="0" smtClean="0"/>
                        <a:t>Disagree</a:t>
                      </a:r>
                      <a:endParaRPr lang="en-US" sz="1400" dirty="0"/>
                    </a:p>
                  </a:txBody>
                  <a:tcPr/>
                </a:tc>
                <a:tc>
                  <a:txBody>
                    <a:bodyPr/>
                    <a:lstStyle/>
                    <a:p>
                      <a:r>
                        <a:rPr lang="en-US" sz="1400" dirty="0" smtClean="0"/>
                        <a:t>Agree</a:t>
                      </a:r>
                      <a:endParaRPr lang="en-US" sz="1400" dirty="0"/>
                    </a:p>
                  </a:txBody>
                  <a:tcPr/>
                </a:tc>
                <a:tc>
                  <a:txBody>
                    <a:bodyPr/>
                    <a:lstStyle/>
                    <a:p>
                      <a:r>
                        <a:rPr lang="en-US" sz="1400" dirty="0" smtClean="0"/>
                        <a:t>Strongly Agree</a:t>
                      </a:r>
                      <a:endParaRPr lang="en-US" sz="1400" dirty="0"/>
                    </a:p>
                  </a:txBody>
                  <a:tcPr/>
                </a:tc>
                <a:tc>
                  <a:txBody>
                    <a:bodyPr/>
                    <a:lstStyle/>
                    <a:p>
                      <a:r>
                        <a:rPr lang="en-US" sz="1400" dirty="0" smtClean="0"/>
                        <a:t>Don’t Know</a:t>
                      </a:r>
                      <a:endParaRPr lang="en-US" sz="1400" dirty="0"/>
                    </a:p>
                  </a:txBody>
                  <a:tcPr/>
                </a:tc>
              </a:tr>
              <a:tr h="399771">
                <a:tc rowSpan="2">
                  <a:txBody>
                    <a:bodyPr/>
                    <a:lstStyle/>
                    <a:p>
                      <a:r>
                        <a:rPr lang="en-US" sz="1600" dirty="0" smtClean="0"/>
                        <a:t>The use of time in my school</a:t>
                      </a:r>
                      <a:endParaRPr lang="en-US" sz="1600" dirty="0"/>
                    </a:p>
                  </a:txBody>
                  <a:tcPr/>
                </a:tc>
                <a:tc>
                  <a:txBody>
                    <a:bodyPr/>
                    <a:lstStyle/>
                    <a:p>
                      <a:r>
                        <a:rPr lang="en-US" sz="1600" dirty="0" smtClean="0"/>
                        <a:t>6 (33.3%)</a:t>
                      </a:r>
                      <a:endParaRPr lang="en-US" sz="1600" dirty="0"/>
                    </a:p>
                  </a:txBody>
                  <a:tcPr/>
                </a:tc>
                <a:tc>
                  <a:txBody>
                    <a:bodyPr/>
                    <a:lstStyle/>
                    <a:p>
                      <a:r>
                        <a:rPr lang="en-US" sz="1600" dirty="0" smtClean="0"/>
                        <a:t>6 (33.3%)</a:t>
                      </a:r>
                      <a:endParaRPr lang="en-US" sz="1600" dirty="0"/>
                    </a:p>
                  </a:txBody>
                  <a:tcPr/>
                </a:tc>
                <a:tc>
                  <a:txBody>
                    <a:bodyPr/>
                    <a:lstStyle/>
                    <a:p>
                      <a:r>
                        <a:rPr lang="en-US" sz="1600" dirty="0" smtClean="0"/>
                        <a:t>4 (22.2%)</a:t>
                      </a:r>
                      <a:endParaRPr lang="en-US" sz="1600" dirty="0"/>
                    </a:p>
                  </a:txBody>
                  <a:tcPr/>
                </a:tc>
                <a:tc>
                  <a:txBody>
                    <a:bodyPr/>
                    <a:lstStyle/>
                    <a:p>
                      <a:r>
                        <a:rPr lang="en-US" sz="1600" dirty="0" smtClean="0"/>
                        <a:t>2 (11.1%)</a:t>
                      </a:r>
                      <a:endParaRPr lang="en-US" sz="1600" dirty="0"/>
                    </a:p>
                  </a:txBody>
                  <a:tcPr/>
                </a:tc>
                <a:tc>
                  <a:txBody>
                    <a:bodyPr/>
                    <a:lstStyle/>
                    <a:p>
                      <a:r>
                        <a:rPr lang="en-US" sz="1600" dirty="0" smtClean="0"/>
                        <a:t>0 (0.0%)</a:t>
                      </a:r>
                      <a:endParaRPr lang="en-US" sz="1600" dirty="0"/>
                    </a:p>
                  </a:txBody>
                  <a:tcPr/>
                </a:tc>
              </a:tr>
              <a:tr h="399771">
                <a:tc vMerge="1">
                  <a:txBody>
                    <a:bodyPr/>
                    <a:lstStyle/>
                    <a:p>
                      <a:endParaRPr lang="en-US"/>
                    </a:p>
                  </a:txBody>
                  <a:tcPr/>
                </a:tc>
                <a:tc>
                  <a:txBody>
                    <a:bodyPr/>
                    <a:lstStyle/>
                    <a:p>
                      <a:r>
                        <a:rPr lang="en-US" sz="1600" i="1" u="none" dirty="0" smtClean="0">
                          <a:solidFill>
                            <a:srgbClr val="C00000"/>
                          </a:solidFill>
                        </a:rPr>
                        <a:t>11 (24.4%)</a:t>
                      </a:r>
                      <a:endParaRPr lang="en-US" sz="1600" i="1" u="none" dirty="0">
                        <a:solidFill>
                          <a:srgbClr val="C00000"/>
                        </a:solidFill>
                      </a:endParaRPr>
                    </a:p>
                  </a:txBody>
                  <a:tcPr>
                    <a:solidFill>
                      <a:srgbClr val="92D050"/>
                    </a:solidFill>
                  </a:tcPr>
                </a:tc>
                <a:tc>
                  <a:txBody>
                    <a:bodyPr/>
                    <a:lstStyle/>
                    <a:p>
                      <a:r>
                        <a:rPr lang="en-US" sz="1600" i="1" u="none" dirty="0" smtClean="0">
                          <a:solidFill>
                            <a:srgbClr val="C00000"/>
                          </a:solidFill>
                        </a:rPr>
                        <a:t>7 (15.6%)</a:t>
                      </a:r>
                      <a:endParaRPr lang="en-US" sz="1600" i="1" u="none" dirty="0">
                        <a:solidFill>
                          <a:srgbClr val="C00000"/>
                        </a:solidFill>
                      </a:endParaRPr>
                    </a:p>
                  </a:txBody>
                  <a:tcPr>
                    <a:solidFill>
                      <a:srgbClr val="92D050"/>
                    </a:solidFill>
                  </a:tcPr>
                </a:tc>
                <a:tc>
                  <a:txBody>
                    <a:bodyPr/>
                    <a:lstStyle/>
                    <a:p>
                      <a:r>
                        <a:rPr lang="en-US" sz="1600" i="1" u="none" dirty="0" smtClean="0">
                          <a:solidFill>
                            <a:srgbClr val="C00000"/>
                          </a:solidFill>
                        </a:rPr>
                        <a:t>20 (44.4%)</a:t>
                      </a:r>
                      <a:endParaRPr lang="en-US" sz="1600" i="1" u="none" dirty="0">
                        <a:solidFill>
                          <a:srgbClr val="C00000"/>
                        </a:solidFill>
                      </a:endParaRPr>
                    </a:p>
                  </a:txBody>
                  <a:tcPr/>
                </a:tc>
                <a:tc>
                  <a:txBody>
                    <a:bodyPr/>
                    <a:lstStyle/>
                    <a:p>
                      <a:r>
                        <a:rPr lang="en-US" sz="1600" i="1" u="none" dirty="0" smtClean="0">
                          <a:solidFill>
                            <a:srgbClr val="C00000"/>
                          </a:solidFill>
                        </a:rPr>
                        <a:t>6 (13.3%)</a:t>
                      </a:r>
                      <a:endParaRPr lang="en-US" sz="1600" i="1" u="none" dirty="0">
                        <a:solidFill>
                          <a:srgbClr val="C00000"/>
                        </a:solidFill>
                      </a:endParaRPr>
                    </a:p>
                  </a:txBody>
                  <a:tcPr/>
                </a:tc>
                <a:tc>
                  <a:txBody>
                    <a:bodyPr/>
                    <a:lstStyle/>
                    <a:p>
                      <a:r>
                        <a:rPr lang="en-US" sz="1600" i="1" u="none" dirty="0" smtClean="0">
                          <a:solidFill>
                            <a:srgbClr val="C00000"/>
                          </a:solidFill>
                        </a:rPr>
                        <a:t>1 (2.2%)</a:t>
                      </a:r>
                      <a:endParaRPr lang="en-US" sz="1600" i="1" u="none" dirty="0">
                        <a:solidFill>
                          <a:srgbClr val="C00000"/>
                        </a:solidFill>
                      </a:endParaRPr>
                    </a:p>
                  </a:txBody>
                  <a:tcPr/>
                </a:tc>
              </a:tr>
              <a:tr h="399771">
                <a:tc rowSpan="2">
                  <a:txBody>
                    <a:bodyPr/>
                    <a:lstStyle/>
                    <a:p>
                      <a:r>
                        <a:rPr lang="en-US" sz="1600" dirty="0" smtClean="0"/>
                        <a:t>Professional development</a:t>
                      </a:r>
                      <a:endParaRPr lang="en-US" sz="1600" dirty="0"/>
                    </a:p>
                  </a:txBody>
                  <a:tcPr/>
                </a:tc>
                <a:tc>
                  <a:txBody>
                    <a:bodyPr/>
                    <a:lstStyle/>
                    <a:p>
                      <a:r>
                        <a:rPr lang="en-US" sz="1600" dirty="0" smtClean="0"/>
                        <a:t>5 (27.8%)</a:t>
                      </a:r>
                      <a:endParaRPr lang="en-US" sz="1600" dirty="0"/>
                    </a:p>
                  </a:txBody>
                  <a:tcPr/>
                </a:tc>
                <a:tc>
                  <a:txBody>
                    <a:bodyPr/>
                    <a:lstStyle/>
                    <a:p>
                      <a:r>
                        <a:rPr lang="en-US" sz="1600" dirty="0" smtClean="0"/>
                        <a:t>4 (22.2%)</a:t>
                      </a:r>
                      <a:endParaRPr lang="en-US" sz="1600" dirty="0"/>
                    </a:p>
                  </a:txBody>
                  <a:tcPr/>
                </a:tc>
                <a:tc>
                  <a:txBody>
                    <a:bodyPr/>
                    <a:lstStyle/>
                    <a:p>
                      <a:r>
                        <a:rPr lang="en-US" sz="1600" dirty="0" smtClean="0"/>
                        <a:t>6 (33.3%)</a:t>
                      </a:r>
                      <a:endParaRPr lang="en-US" sz="1600" dirty="0"/>
                    </a:p>
                  </a:txBody>
                  <a:tcPr/>
                </a:tc>
                <a:tc>
                  <a:txBody>
                    <a:bodyPr/>
                    <a:lstStyle/>
                    <a:p>
                      <a:r>
                        <a:rPr lang="en-US" sz="1600" dirty="0" smtClean="0"/>
                        <a:t>2 (11.1%)</a:t>
                      </a:r>
                      <a:endParaRPr lang="en-US" sz="1600" dirty="0"/>
                    </a:p>
                  </a:txBody>
                  <a:tcPr/>
                </a:tc>
                <a:tc>
                  <a:txBody>
                    <a:bodyPr/>
                    <a:lstStyle/>
                    <a:p>
                      <a:r>
                        <a:rPr lang="en-US" sz="1600" dirty="0" smtClean="0"/>
                        <a:t>1 (5.6%)</a:t>
                      </a:r>
                    </a:p>
                  </a:txBody>
                  <a:tcPr/>
                </a:tc>
              </a:tr>
              <a:tr h="399771">
                <a:tc vMerge="1">
                  <a:txBody>
                    <a:bodyPr/>
                    <a:lstStyle/>
                    <a:p>
                      <a:endParaRPr lang="en-US"/>
                    </a:p>
                  </a:txBody>
                  <a:tcPr/>
                </a:tc>
                <a:tc>
                  <a:txBody>
                    <a:bodyPr/>
                    <a:lstStyle/>
                    <a:p>
                      <a:r>
                        <a:rPr lang="en-US" sz="1600" i="1" dirty="0" smtClean="0">
                          <a:solidFill>
                            <a:srgbClr val="C00000"/>
                          </a:solidFill>
                        </a:rPr>
                        <a:t>5 (11.1%)</a:t>
                      </a:r>
                      <a:endParaRPr lang="en-US" sz="1600" i="1" dirty="0">
                        <a:solidFill>
                          <a:srgbClr val="C00000"/>
                        </a:solidFill>
                      </a:endParaRPr>
                    </a:p>
                  </a:txBody>
                  <a:tcPr/>
                </a:tc>
                <a:tc>
                  <a:txBody>
                    <a:bodyPr/>
                    <a:lstStyle/>
                    <a:p>
                      <a:r>
                        <a:rPr lang="en-US" sz="1600" i="1" dirty="0" smtClean="0">
                          <a:solidFill>
                            <a:srgbClr val="C00000"/>
                          </a:solidFill>
                        </a:rPr>
                        <a:t>5 (11.1%)</a:t>
                      </a:r>
                      <a:endParaRPr lang="en-US" sz="1600" i="1" dirty="0">
                        <a:solidFill>
                          <a:srgbClr val="C00000"/>
                        </a:solidFill>
                      </a:endParaRPr>
                    </a:p>
                  </a:txBody>
                  <a:tcPr/>
                </a:tc>
                <a:tc>
                  <a:txBody>
                    <a:bodyPr/>
                    <a:lstStyle/>
                    <a:p>
                      <a:r>
                        <a:rPr lang="en-US" sz="1600" i="1" dirty="0" smtClean="0">
                          <a:solidFill>
                            <a:srgbClr val="C00000"/>
                          </a:solidFill>
                        </a:rPr>
                        <a:t>25 (55.6%)</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9 (20.0%)</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 (2.2%)</a:t>
                      </a:r>
                    </a:p>
                  </a:txBody>
                  <a:tcPr/>
                </a:tc>
              </a:tr>
              <a:tr h="399771">
                <a:tc rowSpan="2">
                  <a:txBody>
                    <a:bodyPr/>
                    <a:lstStyle/>
                    <a:p>
                      <a:r>
                        <a:rPr lang="en-US" sz="1600" dirty="0" smtClean="0"/>
                        <a:t>New</a:t>
                      </a:r>
                      <a:r>
                        <a:rPr lang="en-US" sz="1600" baseline="0" dirty="0" smtClean="0"/>
                        <a:t> teacher support</a:t>
                      </a:r>
                      <a:endParaRPr lang="en-US" sz="1600" dirty="0"/>
                    </a:p>
                  </a:txBody>
                  <a:tcPr/>
                </a:tc>
                <a:tc>
                  <a:txBody>
                    <a:bodyPr/>
                    <a:lstStyle/>
                    <a:p>
                      <a:r>
                        <a:rPr lang="en-US" sz="1600" dirty="0" smtClean="0"/>
                        <a:t>6 (33.3%)</a:t>
                      </a:r>
                      <a:endParaRPr lang="en-US" sz="1600" dirty="0"/>
                    </a:p>
                  </a:txBody>
                  <a:tcPr/>
                </a:tc>
                <a:tc>
                  <a:txBody>
                    <a:bodyPr/>
                    <a:lstStyle/>
                    <a:p>
                      <a:r>
                        <a:rPr lang="en-US" sz="1600" dirty="0" smtClean="0"/>
                        <a:t>5 (27.8%)</a:t>
                      </a:r>
                      <a:endParaRPr lang="en-US" sz="1600" dirty="0"/>
                    </a:p>
                  </a:txBody>
                  <a:tcPr/>
                </a:tc>
                <a:tc>
                  <a:txBody>
                    <a:bodyPr/>
                    <a:lstStyle/>
                    <a:p>
                      <a:r>
                        <a:rPr lang="en-US" sz="1600" dirty="0" smtClean="0"/>
                        <a:t>5 (27.8%)</a:t>
                      </a:r>
                      <a:endParaRPr lang="en-US" sz="1600" dirty="0"/>
                    </a:p>
                  </a:txBody>
                  <a:tcPr/>
                </a:tc>
                <a:tc>
                  <a:txBody>
                    <a:bodyPr/>
                    <a:lstStyle/>
                    <a:p>
                      <a:r>
                        <a:rPr lang="en-US" sz="1600" dirty="0" smtClean="0"/>
                        <a:t>2 (11.1%)</a:t>
                      </a:r>
                      <a:endParaRPr lang="en-US" sz="1600" dirty="0"/>
                    </a:p>
                  </a:txBody>
                  <a:tcPr/>
                </a:tc>
                <a:tc>
                  <a:txBody>
                    <a:bodyPr/>
                    <a:lstStyle/>
                    <a:p>
                      <a:r>
                        <a:rPr lang="en-US" sz="1600" dirty="0" smtClean="0"/>
                        <a:t>0 (0.0%)</a:t>
                      </a:r>
                      <a:endParaRPr lang="en-US" sz="1600" dirty="0"/>
                    </a:p>
                  </a:txBody>
                  <a:tcPr/>
                </a:tc>
              </a:tr>
              <a:tr h="399771">
                <a:tc vMerge="1">
                  <a:txBody>
                    <a:bodyPr/>
                    <a:lstStyle/>
                    <a:p>
                      <a:endParaRPr lang="en-US"/>
                    </a:p>
                  </a:txBody>
                  <a:tcPr/>
                </a:tc>
                <a:tc>
                  <a:txBody>
                    <a:bodyPr/>
                    <a:lstStyle/>
                    <a:p>
                      <a:r>
                        <a:rPr lang="en-US" sz="1600" i="1" dirty="0" smtClean="0">
                          <a:solidFill>
                            <a:srgbClr val="C00000"/>
                          </a:solidFill>
                        </a:rPr>
                        <a:t>8 (17.8%)</a:t>
                      </a:r>
                      <a:endParaRPr lang="en-US" sz="1600" i="1" dirty="0">
                        <a:solidFill>
                          <a:srgbClr val="C00000"/>
                        </a:solidFill>
                      </a:endParaRPr>
                    </a:p>
                  </a:txBody>
                  <a:tcPr/>
                </a:tc>
                <a:tc>
                  <a:txBody>
                    <a:bodyPr/>
                    <a:lstStyle/>
                    <a:p>
                      <a:r>
                        <a:rPr lang="en-US" sz="1600" i="1" dirty="0" smtClean="0">
                          <a:solidFill>
                            <a:srgbClr val="C00000"/>
                          </a:solidFill>
                        </a:rPr>
                        <a:t>6 (13.3%)</a:t>
                      </a:r>
                      <a:endParaRPr lang="en-US" sz="1600" i="1" dirty="0">
                        <a:solidFill>
                          <a:srgbClr val="C00000"/>
                        </a:solidFill>
                      </a:endParaRPr>
                    </a:p>
                  </a:txBody>
                  <a:tcPr/>
                </a:tc>
                <a:tc>
                  <a:txBody>
                    <a:bodyPr/>
                    <a:lstStyle/>
                    <a:p>
                      <a:r>
                        <a:rPr lang="en-US" sz="1600" i="1" dirty="0" smtClean="0">
                          <a:solidFill>
                            <a:srgbClr val="C00000"/>
                          </a:solidFill>
                        </a:rPr>
                        <a:t>16 (35.6%)</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13 (28.9%)</a:t>
                      </a:r>
                      <a:endParaRPr lang="en-US" sz="1600" i="1" dirty="0">
                        <a:solidFill>
                          <a:srgbClr val="C00000"/>
                        </a:solidFill>
                      </a:endParaRPr>
                    </a:p>
                  </a:txBody>
                  <a:tcPr>
                    <a:solidFill>
                      <a:srgbClr val="FFFF00"/>
                    </a:solidFill>
                  </a:tcPr>
                </a:tc>
                <a:tc>
                  <a:txBody>
                    <a:bodyPr/>
                    <a:lstStyle/>
                    <a:p>
                      <a:r>
                        <a:rPr lang="en-US" sz="1600" i="1" dirty="0" smtClean="0">
                          <a:solidFill>
                            <a:srgbClr val="C00000"/>
                          </a:solidFill>
                        </a:rPr>
                        <a:t>2 (4.4%)</a:t>
                      </a:r>
                      <a:endParaRPr lang="en-US" sz="1600" i="1" dirty="0">
                        <a:solidFill>
                          <a:srgbClr val="C00000"/>
                        </a:solidFill>
                      </a:endParaRPr>
                    </a:p>
                  </a:txBody>
                  <a:tcPr/>
                </a:tc>
              </a:tr>
            </a:tbl>
          </a:graphicData>
        </a:graphic>
      </p:graphicFrame>
      <p:sp>
        <p:nvSpPr>
          <p:cNvPr id="6" name="TextBox 5"/>
          <p:cNvSpPr txBox="1"/>
          <p:nvPr/>
        </p:nvSpPr>
        <p:spPr>
          <a:xfrm>
            <a:off x="7165037" y="18097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376795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Professional Development</a:t>
            </a:r>
            <a:endParaRPr lang="en-US" sz="4000" dirty="0"/>
          </a:p>
        </p:txBody>
      </p:sp>
      <p:sp>
        <p:nvSpPr>
          <p:cNvPr id="5" name="Content Placeholder 4"/>
          <p:cNvSpPr>
            <a:spLocks noGrp="1"/>
          </p:cNvSpPr>
          <p:nvPr>
            <p:ph idx="1"/>
          </p:nvPr>
        </p:nvSpPr>
        <p:spPr/>
        <p:txBody>
          <a:bodyPr/>
          <a:lstStyle/>
          <a:p>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156980221"/>
              </p:ext>
            </p:extLst>
          </p:nvPr>
        </p:nvGraphicFramePr>
        <p:xfrm>
          <a:off x="362415" y="1444336"/>
          <a:ext cx="8419170" cy="4579062"/>
        </p:xfrm>
        <a:graphic>
          <a:graphicData uri="http://schemas.openxmlformats.org/drawingml/2006/table">
            <a:tbl>
              <a:tblPr firstRow="1" bandRow="1">
                <a:tableStyleId>{073A0DAA-6AF3-43AB-8588-CEC1D06C72B9}</a:tableStyleId>
              </a:tblPr>
              <a:tblGrid>
                <a:gridCol w="2671730"/>
                <a:gridCol w="1149928"/>
                <a:gridCol w="1205345"/>
                <a:gridCol w="1136073"/>
                <a:gridCol w="1149927"/>
                <a:gridCol w="1106167"/>
              </a:tblGrid>
              <a:tr h="799542">
                <a:tc>
                  <a:txBody>
                    <a:bodyPr/>
                    <a:lstStyle/>
                    <a:p>
                      <a:endParaRPr lang="en-US" sz="1600" dirty="0"/>
                    </a:p>
                  </a:txBody>
                  <a:tcPr/>
                </a:tc>
                <a:tc>
                  <a:txBody>
                    <a:bodyPr/>
                    <a:lstStyle/>
                    <a:p>
                      <a:r>
                        <a:rPr lang="en-US" sz="1600" dirty="0" smtClean="0"/>
                        <a:t>Strongly Disagree</a:t>
                      </a:r>
                      <a:endParaRPr lang="en-US" sz="1600" dirty="0"/>
                    </a:p>
                  </a:txBody>
                  <a:tcPr/>
                </a:tc>
                <a:tc>
                  <a:txBody>
                    <a:bodyPr/>
                    <a:lstStyle/>
                    <a:p>
                      <a:r>
                        <a:rPr lang="en-US" sz="1600" dirty="0" smtClean="0"/>
                        <a:t>Disagree</a:t>
                      </a:r>
                      <a:endParaRPr lang="en-US" sz="1600" dirty="0"/>
                    </a:p>
                  </a:txBody>
                  <a:tcPr/>
                </a:tc>
                <a:tc>
                  <a:txBody>
                    <a:bodyPr/>
                    <a:lstStyle/>
                    <a:p>
                      <a:r>
                        <a:rPr lang="en-US" sz="1600" dirty="0" smtClean="0"/>
                        <a:t>Agree</a:t>
                      </a:r>
                      <a:endParaRPr lang="en-US" sz="1600" dirty="0"/>
                    </a:p>
                  </a:txBody>
                  <a:tcPr/>
                </a:tc>
                <a:tc>
                  <a:txBody>
                    <a:bodyPr/>
                    <a:lstStyle/>
                    <a:p>
                      <a:r>
                        <a:rPr lang="en-US" sz="1600" dirty="0" smtClean="0"/>
                        <a:t>Strongly Agree</a:t>
                      </a:r>
                      <a:endParaRPr lang="en-US" sz="1600" dirty="0"/>
                    </a:p>
                  </a:txBody>
                  <a:tcPr/>
                </a:tc>
                <a:tc>
                  <a:txBody>
                    <a:bodyPr/>
                    <a:lstStyle/>
                    <a:p>
                      <a:r>
                        <a:rPr lang="en-US" sz="1600" dirty="0" smtClean="0"/>
                        <a:t>Don’t Know</a:t>
                      </a:r>
                      <a:endParaRPr lang="en-US" sz="1600" dirty="0"/>
                    </a:p>
                  </a:txBody>
                  <a:tcPr/>
                </a:tc>
              </a:tr>
              <a:tr h="411480">
                <a:tc rowSpan="2">
                  <a:txBody>
                    <a:bodyPr/>
                    <a:lstStyle/>
                    <a:p>
                      <a:r>
                        <a:rPr lang="en-US" sz="1600" dirty="0" smtClean="0"/>
                        <a:t>An</a:t>
                      </a:r>
                      <a:r>
                        <a:rPr lang="en-US" sz="1600" baseline="0" dirty="0" smtClean="0"/>
                        <a:t> appropriate amount of time is provided for professional development.</a:t>
                      </a:r>
                      <a:endParaRPr lang="en-US" sz="1600" dirty="0"/>
                    </a:p>
                  </a:txBody>
                  <a:tcPr/>
                </a:tc>
                <a:tc>
                  <a:txBody>
                    <a:bodyPr/>
                    <a:lstStyle/>
                    <a:p>
                      <a:r>
                        <a:rPr lang="en-US" sz="1400" dirty="0" smtClean="0"/>
                        <a:t>3 (18.8%)</a:t>
                      </a:r>
                      <a:endParaRPr lang="en-US" sz="1400" dirty="0"/>
                    </a:p>
                  </a:txBody>
                  <a:tcPr/>
                </a:tc>
                <a:tc>
                  <a:txBody>
                    <a:bodyPr/>
                    <a:lstStyle/>
                    <a:p>
                      <a:r>
                        <a:rPr lang="en-US" sz="1400" dirty="0" smtClean="0"/>
                        <a:t>7 (43.8%)</a:t>
                      </a:r>
                      <a:endParaRPr lang="en-US" sz="1400" dirty="0"/>
                    </a:p>
                  </a:txBody>
                  <a:tcPr/>
                </a:tc>
                <a:tc>
                  <a:txBody>
                    <a:bodyPr/>
                    <a:lstStyle/>
                    <a:p>
                      <a:r>
                        <a:rPr lang="en-US" sz="1400" dirty="0" smtClean="0"/>
                        <a:t>4 (25.0%)</a:t>
                      </a:r>
                      <a:endParaRPr lang="en-US" sz="1400" dirty="0"/>
                    </a:p>
                  </a:txBody>
                  <a:tcPr/>
                </a:tc>
                <a:tc>
                  <a:txBody>
                    <a:bodyPr/>
                    <a:lstStyle/>
                    <a:p>
                      <a:r>
                        <a:rPr lang="en-US" sz="1400" dirty="0" smtClean="0"/>
                        <a:t>2 (12.5%)</a:t>
                      </a:r>
                      <a:endParaRPr lang="en-US" sz="1400" dirty="0"/>
                    </a:p>
                  </a:txBody>
                  <a:tcPr/>
                </a:tc>
                <a:tc>
                  <a:txBody>
                    <a:bodyPr/>
                    <a:lstStyle/>
                    <a:p>
                      <a:r>
                        <a:rPr lang="en-US" sz="1400" dirty="0" smtClean="0"/>
                        <a:t>0 (0.0%)</a:t>
                      </a:r>
                      <a:endParaRPr lang="en-US" sz="1400" dirty="0"/>
                    </a:p>
                  </a:txBody>
                  <a:tcPr/>
                </a:tc>
              </a:tr>
              <a:tr h="411480">
                <a:tc vMerge="1">
                  <a:txBody>
                    <a:bodyPr/>
                    <a:lstStyle/>
                    <a:p>
                      <a:endParaRPr lang="en-US"/>
                    </a:p>
                  </a:txBody>
                  <a:tcPr/>
                </a:tc>
                <a:tc>
                  <a:txBody>
                    <a:bodyPr/>
                    <a:lstStyle/>
                    <a:p>
                      <a:r>
                        <a:rPr lang="en-US" sz="1400" i="1" dirty="0" smtClean="0">
                          <a:solidFill>
                            <a:srgbClr val="C00000"/>
                          </a:solidFill>
                        </a:rPr>
                        <a:t>6 (13.3%)</a:t>
                      </a:r>
                      <a:endParaRPr lang="en-US" sz="1400" i="1" dirty="0">
                        <a:solidFill>
                          <a:srgbClr val="C00000"/>
                        </a:solidFill>
                      </a:endParaRPr>
                    </a:p>
                  </a:txBody>
                  <a:tcPr/>
                </a:tc>
                <a:tc>
                  <a:txBody>
                    <a:bodyPr/>
                    <a:lstStyle/>
                    <a:p>
                      <a:r>
                        <a:rPr lang="en-US" sz="1400" i="1" dirty="0" smtClean="0">
                          <a:solidFill>
                            <a:srgbClr val="C00000"/>
                          </a:solidFill>
                        </a:rPr>
                        <a:t>11 (24.4%)</a:t>
                      </a:r>
                      <a:endParaRPr lang="en-US" sz="1400" i="1" dirty="0">
                        <a:solidFill>
                          <a:srgbClr val="C00000"/>
                        </a:solidFill>
                      </a:endParaRPr>
                    </a:p>
                  </a:txBody>
                  <a:tcPr/>
                </a:tc>
                <a:tc>
                  <a:txBody>
                    <a:bodyPr/>
                    <a:lstStyle/>
                    <a:p>
                      <a:r>
                        <a:rPr lang="en-US" sz="1400" i="1" dirty="0" smtClean="0">
                          <a:solidFill>
                            <a:srgbClr val="C00000"/>
                          </a:solidFill>
                        </a:rPr>
                        <a:t>23 (51.1%)</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4 (8.9%)</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1 (2.2%)</a:t>
                      </a:r>
                      <a:endParaRPr lang="en-US" sz="1400" i="1" dirty="0">
                        <a:solidFill>
                          <a:srgbClr val="C00000"/>
                        </a:solidFill>
                      </a:endParaRPr>
                    </a:p>
                  </a:txBody>
                  <a:tcPr/>
                </a:tc>
              </a:tr>
              <a:tr h="411480">
                <a:tc rowSpan="2">
                  <a:txBody>
                    <a:bodyPr/>
                    <a:lstStyle/>
                    <a:p>
                      <a:r>
                        <a:rPr lang="en-US" sz="1600" dirty="0" smtClean="0"/>
                        <a:t>Professional development is differentiated</a:t>
                      </a:r>
                      <a:r>
                        <a:rPr lang="en-US" sz="1600" baseline="0" dirty="0" smtClean="0"/>
                        <a:t> to meet the individual needs of teachers.</a:t>
                      </a:r>
                      <a:endParaRPr lang="en-US" sz="1600" dirty="0"/>
                    </a:p>
                  </a:txBody>
                  <a:tcPr/>
                </a:tc>
                <a:tc>
                  <a:txBody>
                    <a:bodyPr/>
                    <a:lstStyle/>
                    <a:p>
                      <a:r>
                        <a:rPr lang="en-US" sz="1400" dirty="0" smtClean="0"/>
                        <a:t>6 (37.5%)</a:t>
                      </a:r>
                      <a:endParaRPr lang="en-US" sz="1400" dirty="0"/>
                    </a:p>
                  </a:txBody>
                  <a:tcPr/>
                </a:tc>
                <a:tc>
                  <a:txBody>
                    <a:bodyPr/>
                    <a:lstStyle/>
                    <a:p>
                      <a:r>
                        <a:rPr lang="en-US" sz="1400" dirty="0" smtClean="0"/>
                        <a:t>4 (25.0%)</a:t>
                      </a:r>
                      <a:endParaRPr lang="en-US" sz="1400" dirty="0"/>
                    </a:p>
                  </a:txBody>
                  <a:tcPr/>
                </a:tc>
                <a:tc>
                  <a:txBody>
                    <a:bodyPr/>
                    <a:lstStyle/>
                    <a:p>
                      <a:r>
                        <a:rPr lang="en-US" sz="1400" dirty="0" smtClean="0"/>
                        <a:t>3 (18.8%)</a:t>
                      </a:r>
                      <a:endParaRPr lang="en-US" sz="1400" dirty="0"/>
                    </a:p>
                  </a:txBody>
                  <a:tcPr/>
                </a:tc>
                <a:tc>
                  <a:txBody>
                    <a:bodyPr/>
                    <a:lstStyle/>
                    <a:p>
                      <a:r>
                        <a:rPr lang="en-US" sz="1400" dirty="0" smtClean="0"/>
                        <a:t>1 (6.3%)</a:t>
                      </a:r>
                      <a:endParaRPr lang="en-US" sz="1400" dirty="0"/>
                    </a:p>
                  </a:txBody>
                  <a:tcPr/>
                </a:tc>
                <a:tc>
                  <a:txBody>
                    <a:bodyPr/>
                    <a:lstStyle/>
                    <a:p>
                      <a:r>
                        <a:rPr lang="en-US" sz="1400" dirty="0" smtClean="0"/>
                        <a:t>2 (12.5%)</a:t>
                      </a:r>
                      <a:endParaRPr lang="en-US" sz="1400" dirty="0"/>
                    </a:p>
                  </a:txBody>
                  <a:tcPr/>
                </a:tc>
              </a:tr>
              <a:tr h="411480">
                <a:tc vMerge="1">
                  <a:txBody>
                    <a:bodyPr/>
                    <a:lstStyle/>
                    <a:p>
                      <a:endParaRPr lang="en-US"/>
                    </a:p>
                  </a:txBody>
                  <a:tcPr/>
                </a:tc>
                <a:tc>
                  <a:txBody>
                    <a:bodyPr/>
                    <a:lstStyle/>
                    <a:p>
                      <a:r>
                        <a:rPr lang="en-US" sz="1400" i="1" dirty="0" smtClean="0">
                          <a:solidFill>
                            <a:srgbClr val="C00000"/>
                          </a:solidFill>
                        </a:rPr>
                        <a:t>9 (20.0%)</a:t>
                      </a:r>
                      <a:endParaRPr lang="en-US" sz="1400" i="1" dirty="0">
                        <a:solidFill>
                          <a:srgbClr val="C00000"/>
                        </a:solidFill>
                      </a:endParaRPr>
                    </a:p>
                  </a:txBody>
                  <a:tcPr/>
                </a:tc>
                <a:tc>
                  <a:txBody>
                    <a:bodyPr/>
                    <a:lstStyle/>
                    <a:p>
                      <a:r>
                        <a:rPr lang="en-US" sz="1400" i="1" dirty="0" smtClean="0">
                          <a:solidFill>
                            <a:srgbClr val="C00000"/>
                          </a:solidFill>
                        </a:rPr>
                        <a:t>11 (24.4%)</a:t>
                      </a:r>
                      <a:endParaRPr lang="en-US" sz="1400" i="1" dirty="0">
                        <a:solidFill>
                          <a:srgbClr val="C00000"/>
                        </a:solidFill>
                      </a:endParaRPr>
                    </a:p>
                  </a:txBody>
                  <a:tcPr/>
                </a:tc>
                <a:tc>
                  <a:txBody>
                    <a:bodyPr/>
                    <a:lstStyle/>
                    <a:p>
                      <a:r>
                        <a:rPr lang="en-US" sz="1400" i="1" dirty="0" smtClean="0">
                          <a:solidFill>
                            <a:srgbClr val="C00000"/>
                          </a:solidFill>
                        </a:rPr>
                        <a:t>21 (46.7%)</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4 (8.9%)</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0 (0.0%)</a:t>
                      </a:r>
                      <a:endParaRPr lang="en-US" sz="1400" i="1" dirty="0">
                        <a:solidFill>
                          <a:srgbClr val="C00000"/>
                        </a:solidFill>
                      </a:endParaRPr>
                    </a:p>
                  </a:txBody>
                  <a:tcPr/>
                </a:tc>
              </a:tr>
              <a:tr h="655320">
                <a:tc rowSpan="2">
                  <a:txBody>
                    <a:bodyPr/>
                    <a:lstStyle/>
                    <a:p>
                      <a:r>
                        <a:rPr lang="en-US" sz="1600" dirty="0" smtClean="0"/>
                        <a:t>Professional development enhances teachers’ ability to implement</a:t>
                      </a:r>
                      <a:r>
                        <a:rPr lang="en-US" sz="1600" baseline="0" dirty="0" smtClean="0"/>
                        <a:t> instructional strategies that meet diverse student learning needs.</a:t>
                      </a:r>
                      <a:endParaRPr lang="en-US" sz="1600" dirty="0"/>
                    </a:p>
                  </a:txBody>
                  <a:tcPr/>
                </a:tc>
                <a:tc>
                  <a:txBody>
                    <a:bodyPr/>
                    <a:lstStyle/>
                    <a:p>
                      <a:r>
                        <a:rPr lang="en-US" sz="1400" dirty="0" smtClean="0"/>
                        <a:t>3 (18.8%)</a:t>
                      </a:r>
                      <a:endParaRPr lang="en-US" sz="1400" dirty="0"/>
                    </a:p>
                  </a:txBody>
                  <a:tcPr/>
                </a:tc>
                <a:tc>
                  <a:txBody>
                    <a:bodyPr/>
                    <a:lstStyle/>
                    <a:p>
                      <a:r>
                        <a:rPr lang="en-US" sz="1400" dirty="0" smtClean="0"/>
                        <a:t>4 (25.0%)</a:t>
                      </a:r>
                      <a:endParaRPr lang="en-US" sz="1400" dirty="0"/>
                    </a:p>
                  </a:txBody>
                  <a:tcPr/>
                </a:tc>
                <a:tc>
                  <a:txBody>
                    <a:bodyPr/>
                    <a:lstStyle/>
                    <a:p>
                      <a:r>
                        <a:rPr lang="en-US" sz="1400" dirty="0" smtClean="0"/>
                        <a:t>8 (50.0%)</a:t>
                      </a:r>
                      <a:endParaRPr lang="en-US" sz="1400" dirty="0"/>
                    </a:p>
                  </a:txBody>
                  <a:tcPr/>
                </a:tc>
                <a:tc>
                  <a:txBody>
                    <a:bodyPr/>
                    <a:lstStyle/>
                    <a:p>
                      <a:r>
                        <a:rPr lang="en-US" sz="1400" dirty="0" smtClean="0"/>
                        <a:t>1 (6.3%)</a:t>
                      </a:r>
                      <a:endParaRPr lang="en-US" sz="1400" dirty="0"/>
                    </a:p>
                  </a:txBody>
                  <a:tcPr/>
                </a:tc>
                <a:tc>
                  <a:txBody>
                    <a:bodyPr/>
                    <a:lstStyle/>
                    <a:p>
                      <a:r>
                        <a:rPr lang="en-US" sz="1400" dirty="0" smtClean="0"/>
                        <a:t>0 (0.0%)</a:t>
                      </a:r>
                      <a:endParaRPr lang="en-US" sz="1400" dirty="0"/>
                    </a:p>
                  </a:txBody>
                  <a:tcPr/>
                </a:tc>
              </a:tr>
              <a:tr h="655320">
                <a:tc vMerge="1">
                  <a:txBody>
                    <a:bodyPr/>
                    <a:lstStyle/>
                    <a:p>
                      <a:endParaRPr lang="en-US"/>
                    </a:p>
                  </a:txBody>
                  <a:tcPr/>
                </a:tc>
                <a:tc>
                  <a:txBody>
                    <a:bodyPr/>
                    <a:lstStyle/>
                    <a:p>
                      <a:r>
                        <a:rPr lang="en-US" sz="1400" i="1" dirty="0" smtClean="0">
                          <a:solidFill>
                            <a:srgbClr val="C00000"/>
                          </a:solidFill>
                        </a:rPr>
                        <a:t>9 (20.0%)</a:t>
                      </a:r>
                      <a:endParaRPr lang="en-US" sz="1400" i="1" dirty="0">
                        <a:solidFill>
                          <a:srgbClr val="C00000"/>
                        </a:solidFill>
                      </a:endParaRPr>
                    </a:p>
                  </a:txBody>
                  <a:tcPr/>
                </a:tc>
                <a:tc>
                  <a:txBody>
                    <a:bodyPr/>
                    <a:lstStyle/>
                    <a:p>
                      <a:r>
                        <a:rPr lang="en-US" sz="1400" i="1" dirty="0" smtClean="0">
                          <a:solidFill>
                            <a:srgbClr val="C00000"/>
                          </a:solidFill>
                        </a:rPr>
                        <a:t>8 (17.8%)</a:t>
                      </a:r>
                      <a:endParaRPr lang="en-US" sz="1400" i="1" dirty="0">
                        <a:solidFill>
                          <a:srgbClr val="C00000"/>
                        </a:solidFill>
                      </a:endParaRPr>
                    </a:p>
                  </a:txBody>
                  <a:tcPr/>
                </a:tc>
                <a:tc>
                  <a:txBody>
                    <a:bodyPr/>
                    <a:lstStyle/>
                    <a:p>
                      <a:r>
                        <a:rPr lang="en-US" sz="1400" i="1" dirty="0" smtClean="0">
                          <a:solidFill>
                            <a:srgbClr val="C00000"/>
                          </a:solidFill>
                        </a:rPr>
                        <a:t>22 (48.9%)</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5 (11.1%)</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1 (2.2%)</a:t>
                      </a:r>
                      <a:endParaRPr lang="en-US" sz="1400" i="1" dirty="0">
                        <a:solidFill>
                          <a:srgbClr val="C00000"/>
                        </a:solidFill>
                      </a:endParaRPr>
                    </a:p>
                  </a:txBody>
                  <a:tcPr/>
                </a:tc>
              </a:tr>
              <a:tr h="411480">
                <a:tc rowSpan="2">
                  <a:txBody>
                    <a:bodyPr/>
                    <a:lstStyle/>
                    <a:p>
                      <a:r>
                        <a:rPr lang="en-US" sz="1600" dirty="0" smtClean="0"/>
                        <a:t>Professional development enhances teachers’ abilities to improve</a:t>
                      </a:r>
                      <a:r>
                        <a:rPr lang="en-US" sz="1600" baseline="0" dirty="0" smtClean="0"/>
                        <a:t> student learning.</a:t>
                      </a:r>
                      <a:endParaRPr lang="en-US" sz="1600" dirty="0"/>
                    </a:p>
                  </a:txBody>
                  <a:tcPr/>
                </a:tc>
                <a:tc>
                  <a:txBody>
                    <a:bodyPr/>
                    <a:lstStyle/>
                    <a:p>
                      <a:r>
                        <a:rPr lang="en-US" sz="1400" dirty="0" smtClean="0"/>
                        <a:t>4 (25.0%)</a:t>
                      </a:r>
                      <a:endParaRPr lang="en-US" sz="1400" dirty="0"/>
                    </a:p>
                  </a:txBody>
                  <a:tcPr/>
                </a:tc>
                <a:tc>
                  <a:txBody>
                    <a:bodyPr/>
                    <a:lstStyle/>
                    <a:p>
                      <a:r>
                        <a:rPr lang="en-US" sz="1400" dirty="0" smtClean="0"/>
                        <a:t>2 (12.5%)</a:t>
                      </a:r>
                      <a:endParaRPr lang="en-US" sz="1400" dirty="0"/>
                    </a:p>
                  </a:txBody>
                  <a:tcPr/>
                </a:tc>
                <a:tc>
                  <a:txBody>
                    <a:bodyPr/>
                    <a:lstStyle/>
                    <a:p>
                      <a:r>
                        <a:rPr lang="en-US" sz="1400" dirty="0" smtClean="0"/>
                        <a:t>8 (50.0%)</a:t>
                      </a:r>
                      <a:endParaRPr lang="en-US" sz="1400" dirty="0"/>
                    </a:p>
                  </a:txBody>
                  <a:tcPr/>
                </a:tc>
                <a:tc>
                  <a:txBody>
                    <a:bodyPr/>
                    <a:lstStyle/>
                    <a:p>
                      <a:r>
                        <a:rPr lang="en-US" sz="1400" dirty="0" smtClean="0"/>
                        <a:t>1 (6.3%)</a:t>
                      </a:r>
                      <a:endParaRPr lang="en-US" sz="1400" dirty="0"/>
                    </a:p>
                  </a:txBody>
                  <a:tcPr/>
                </a:tc>
                <a:tc>
                  <a:txBody>
                    <a:bodyPr/>
                    <a:lstStyle/>
                    <a:p>
                      <a:r>
                        <a:rPr lang="en-US" sz="1400" dirty="0" smtClean="0"/>
                        <a:t>1 (6.3%)</a:t>
                      </a:r>
                      <a:endParaRPr lang="en-US" sz="1400" dirty="0"/>
                    </a:p>
                  </a:txBody>
                  <a:tcPr/>
                </a:tc>
              </a:tr>
              <a:tr h="411480">
                <a:tc vMerge="1">
                  <a:txBody>
                    <a:bodyPr/>
                    <a:lstStyle/>
                    <a:p>
                      <a:endParaRPr lang="en-US"/>
                    </a:p>
                  </a:txBody>
                  <a:tcPr/>
                </a:tc>
                <a:tc>
                  <a:txBody>
                    <a:bodyPr/>
                    <a:lstStyle/>
                    <a:p>
                      <a:r>
                        <a:rPr lang="en-US" sz="1400" i="1" dirty="0" smtClean="0">
                          <a:solidFill>
                            <a:srgbClr val="C00000"/>
                          </a:solidFill>
                        </a:rPr>
                        <a:t>7 (15.6%)</a:t>
                      </a:r>
                      <a:endParaRPr lang="en-US" sz="1400" i="1" dirty="0">
                        <a:solidFill>
                          <a:srgbClr val="C00000"/>
                        </a:solidFill>
                      </a:endParaRPr>
                    </a:p>
                  </a:txBody>
                  <a:tcPr/>
                </a:tc>
                <a:tc>
                  <a:txBody>
                    <a:bodyPr/>
                    <a:lstStyle/>
                    <a:p>
                      <a:r>
                        <a:rPr lang="en-US" sz="1400" i="1" dirty="0" smtClean="0">
                          <a:solidFill>
                            <a:srgbClr val="C00000"/>
                          </a:solidFill>
                        </a:rPr>
                        <a:t>8 (17.8%)</a:t>
                      </a:r>
                      <a:endParaRPr lang="en-US" sz="1400" i="1" dirty="0">
                        <a:solidFill>
                          <a:srgbClr val="C00000"/>
                        </a:solidFill>
                      </a:endParaRPr>
                    </a:p>
                  </a:txBody>
                  <a:tcPr/>
                </a:tc>
                <a:tc>
                  <a:txBody>
                    <a:bodyPr/>
                    <a:lstStyle/>
                    <a:p>
                      <a:r>
                        <a:rPr lang="en-US" sz="1400" i="1" dirty="0" smtClean="0">
                          <a:solidFill>
                            <a:srgbClr val="C00000"/>
                          </a:solidFill>
                        </a:rPr>
                        <a:t>24 (53.3%)</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6 (13.3%)</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0 (0.0%)</a:t>
                      </a:r>
                      <a:endParaRPr lang="en-US" sz="1400" i="1" dirty="0">
                        <a:solidFill>
                          <a:srgbClr val="C00000"/>
                        </a:solidFill>
                      </a:endParaRPr>
                    </a:p>
                  </a:txBody>
                  <a:tcPr/>
                </a:tc>
              </a:tr>
            </a:tbl>
          </a:graphicData>
        </a:graphic>
      </p:graphicFrame>
      <p:sp>
        <p:nvSpPr>
          <p:cNvPr id="7" name="TextBox 6"/>
          <p:cNvSpPr txBox="1"/>
          <p:nvPr/>
        </p:nvSpPr>
        <p:spPr>
          <a:xfrm>
            <a:off x="7349574" y="21907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879605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Instructional Practices </a:t>
            </a:r>
            <a:br>
              <a:rPr lang="en-US" sz="4000" dirty="0" smtClean="0"/>
            </a:br>
            <a:r>
              <a:rPr lang="en-US" sz="4000" dirty="0" smtClean="0"/>
              <a:t>and Support</a:t>
            </a:r>
            <a:endParaRPr lang="en-US" sz="4000" dirty="0"/>
          </a:p>
        </p:txBody>
      </p:sp>
      <p:sp>
        <p:nvSpPr>
          <p:cNvPr id="5" name="Content Placeholder 4"/>
          <p:cNvSpPr>
            <a:spLocks noGrp="1"/>
          </p:cNvSpPr>
          <p:nvPr>
            <p:ph idx="1"/>
          </p:nvPr>
        </p:nvSpPr>
        <p:spPr/>
        <p:txBody>
          <a:bodyPr/>
          <a:lstStyle/>
          <a:p>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3337989781"/>
              </p:ext>
            </p:extLst>
          </p:nvPr>
        </p:nvGraphicFramePr>
        <p:xfrm>
          <a:off x="457269" y="1485900"/>
          <a:ext cx="8243455" cy="4555644"/>
        </p:xfrm>
        <a:graphic>
          <a:graphicData uri="http://schemas.openxmlformats.org/drawingml/2006/table">
            <a:tbl>
              <a:tblPr firstRow="1" bandRow="1">
                <a:tableStyleId>{073A0DAA-6AF3-43AB-8588-CEC1D06C72B9}</a:tableStyleId>
              </a:tblPr>
              <a:tblGrid>
                <a:gridCol w="3170494"/>
                <a:gridCol w="1318379"/>
                <a:gridCol w="1260763"/>
                <a:gridCol w="1246909"/>
                <a:gridCol w="1246910"/>
              </a:tblGrid>
              <a:tr h="799542">
                <a:tc>
                  <a:txBody>
                    <a:bodyPr/>
                    <a:lstStyle/>
                    <a:p>
                      <a:endParaRPr lang="en-US" sz="1600" dirty="0"/>
                    </a:p>
                  </a:txBody>
                  <a:tcPr/>
                </a:tc>
                <a:tc>
                  <a:txBody>
                    <a:bodyPr/>
                    <a:lstStyle/>
                    <a:p>
                      <a:r>
                        <a:rPr lang="en-US" sz="1600" dirty="0" smtClean="0"/>
                        <a:t>Strongly Disagree</a:t>
                      </a:r>
                      <a:endParaRPr lang="en-US" sz="1600" dirty="0"/>
                    </a:p>
                  </a:txBody>
                  <a:tcPr/>
                </a:tc>
                <a:tc>
                  <a:txBody>
                    <a:bodyPr/>
                    <a:lstStyle/>
                    <a:p>
                      <a:r>
                        <a:rPr lang="en-US" sz="1600" dirty="0" smtClean="0"/>
                        <a:t>Disagree</a:t>
                      </a:r>
                      <a:endParaRPr lang="en-US" sz="1600" dirty="0"/>
                    </a:p>
                  </a:txBody>
                  <a:tcPr/>
                </a:tc>
                <a:tc>
                  <a:txBody>
                    <a:bodyPr/>
                    <a:lstStyle/>
                    <a:p>
                      <a:r>
                        <a:rPr lang="en-US" sz="1600" dirty="0" smtClean="0"/>
                        <a:t>Agree</a:t>
                      </a:r>
                      <a:endParaRPr lang="en-US" sz="1600" dirty="0"/>
                    </a:p>
                  </a:txBody>
                  <a:tcPr/>
                </a:tc>
                <a:tc>
                  <a:txBody>
                    <a:bodyPr/>
                    <a:lstStyle/>
                    <a:p>
                      <a:r>
                        <a:rPr lang="en-US" sz="1600" dirty="0" smtClean="0"/>
                        <a:t>Strongly Agree</a:t>
                      </a:r>
                      <a:endParaRPr lang="en-US" sz="1600" dirty="0"/>
                    </a:p>
                  </a:txBody>
                  <a:tcPr/>
                </a:tc>
              </a:tr>
              <a:tr h="411480">
                <a:tc rowSpan="2">
                  <a:txBody>
                    <a:bodyPr/>
                    <a:lstStyle/>
                    <a:p>
                      <a:r>
                        <a:rPr lang="en-US" sz="1600" dirty="0" smtClean="0"/>
                        <a:t>The curriculum taught in this school is aligned</a:t>
                      </a:r>
                      <a:r>
                        <a:rPr lang="en-US" sz="1600" baseline="0" dirty="0" smtClean="0"/>
                        <a:t> with Common Core Standards.</a:t>
                      </a:r>
                      <a:endParaRPr lang="en-US" sz="1600" dirty="0"/>
                    </a:p>
                  </a:txBody>
                  <a:tcPr/>
                </a:tc>
                <a:tc>
                  <a:txBody>
                    <a:bodyPr/>
                    <a:lstStyle/>
                    <a:p>
                      <a:r>
                        <a:rPr lang="en-US" sz="1400" dirty="0" smtClean="0"/>
                        <a:t>3 (18.8%)</a:t>
                      </a:r>
                      <a:endParaRPr lang="en-US" sz="1400" dirty="0"/>
                    </a:p>
                  </a:txBody>
                  <a:tcPr/>
                </a:tc>
                <a:tc>
                  <a:txBody>
                    <a:bodyPr/>
                    <a:lstStyle/>
                    <a:p>
                      <a:r>
                        <a:rPr lang="en-US" sz="1400" dirty="0" smtClean="0"/>
                        <a:t>3 (18.8%)</a:t>
                      </a:r>
                      <a:endParaRPr lang="en-US" sz="1400" dirty="0"/>
                    </a:p>
                  </a:txBody>
                  <a:tcPr/>
                </a:tc>
                <a:tc>
                  <a:txBody>
                    <a:bodyPr/>
                    <a:lstStyle/>
                    <a:p>
                      <a:r>
                        <a:rPr lang="en-US" sz="1400" dirty="0" smtClean="0"/>
                        <a:t>9 (56.3%)</a:t>
                      </a:r>
                      <a:endParaRPr lang="en-US" sz="1400" dirty="0"/>
                    </a:p>
                  </a:txBody>
                  <a:tcPr/>
                </a:tc>
                <a:tc>
                  <a:txBody>
                    <a:bodyPr/>
                    <a:lstStyle/>
                    <a:p>
                      <a:r>
                        <a:rPr lang="en-US" sz="1400" dirty="0" smtClean="0"/>
                        <a:t>1 (6.3%)</a:t>
                      </a:r>
                      <a:endParaRPr lang="en-US" sz="1400" dirty="0"/>
                    </a:p>
                  </a:txBody>
                  <a:tcPr/>
                </a:tc>
              </a:tr>
              <a:tr h="411480">
                <a:tc vMerge="1">
                  <a:txBody>
                    <a:bodyPr/>
                    <a:lstStyle/>
                    <a:p>
                      <a:endParaRPr lang="en-US"/>
                    </a:p>
                  </a:txBody>
                  <a:tcPr/>
                </a:tc>
                <a:tc>
                  <a:txBody>
                    <a:bodyPr/>
                    <a:lstStyle/>
                    <a:p>
                      <a:r>
                        <a:rPr lang="en-US" sz="1400" dirty="0" smtClean="0"/>
                        <a:t>7 (17.5%)</a:t>
                      </a:r>
                      <a:endParaRPr lang="en-US" sz="1400" i="1" dirty="0">
                        <a:solidFill>
                          <a:srgbClr val="C00000"/>
                        </a:solidFill>
                      </a:endParaRPr>
                    </a:p>
                  </a:txBody>
                  <a:tcPr/>
                </a:tc>
                <a:tc>
                  <a:txBody>
                    <a:bodyPr/>
                    <a:lstStyle/>
                    <a:p>
                      <a:r>
                        <a:rPr lang="en-US" sz="1400" dirty="0" smtClean="0"/>
                        <a:t>5 (12.5%)</a:t>
                      </a:r>
                      <a:endParaRPr lang="en-US" sz="1400" i="1" dirty="0">
                        <a:solidFill>
                          <a:srgbClr val="C00000"/>
                        </a:solidFill>
                      </a:endParaRPr>
                    </a:p>
                  </a:txBody>
                  <a:tcPr/>
                </a:tc>
                <a:tc>
                  <a:txBody>
                    <a:bodyPr/>
                    <a:lstStyle/>
                    <a:p>
                      <a:r>
                        <a:rPr lang="en-US" sz="1400" dirty="0" smtClean="0"/>
                        <a:t>24 (60.0%)</a:t>
                      </a:r>
                      <a:endParaRPr lang="en-US" sz="1400" i="1" dirty="0">
                        <a:solidFill>
                          <a:srgbClr val="C00000"/>
                        </a:solidFill>
                      </a:endParaRPr>
                    </a:p>
                  </a:txBody>
                  <a:tcPr>
                    <a:solidFill>
                      <a:srgbClr val="FFFF00"/>
                    </a:solidFill>
                  </a:tcPr>
                </a:tc>
                <a:tc>
                  <a:txBody>
                    <a:bodyPr/>
                    <a:lstStyle/>
                    <a:p>
                      <a:r>
                        <a:rPr lang="en-US" sz="1400" dirty="0" smtClean="0"/>
                        <a:t>4 (10.0%)</a:t>
                      </a:r>
                      <a:endParaRPr lang="en-US" sz="1400" i="1" dirty="0">
                        <a:solidFill>
                          <a:srgbClr val="C00000"/>
                        </a:solidFill>
                      </a:endParaRPr>
                    </a:p>
                  </a:txBody>
                  <a:tcPr>
                    <a:solidFill>
                      <a:srgbClr val="FFFF00"/>
                    </a:solidFill>
                  </a:tcPr>
                </a:tc>
              </a:tr>
              <a:tr h="411480">
                <a:tc rowSpan="2">
                  <a:txBody>
                    <a:bodyPr/>
                    <a:lstStyle/>
                    <a:p>
                      <a:r>
                        <a:rPr lang="en-US" sz="1600" dirty="0" smtClean="0"/>
                        <a:t>Teachers work in professional learning communities to develop and align</a:t>
                      </a:r>
                      <a:r>
                        <a:rPr lang="en-US" sz="1600" baseline="0" dirty="0" smtClean="0"/>
                        <a:t> instructional practices.</a:t>
                      </a:r>
                      <a:endParaRPr lang="en-US" sz="1600" dirty="0"/>
                    </a:p>
                  </a:txBody>
                  <a:tcPr/>
                </a:tc>
                <a:tc>
                  <a:txBody>
                    <a:bodyPr/>
                    <a:lstStyle/>
                    <a:p>
                      <a:r>
                        <a:rPr lang="en-US" sz="1400" dirty="0" smtClean="0"/>
                        <a:t>6 (37.5%)</a:t>
                      </a:r>
                      <a:endParaRPr lang="en-US" sz="1400" dirty="0"/>
                    </a:p>
                  </a:txBody>
                  <a:tcPr/>
                </a:tc>
                <a:tc>
                  <a:txBody>
                    <a:bodyPr/>
                    <a:lstStyle/>
                    <a:p>
                      <a:r>
                        <a:rPr lang="en-US" sz="1400" dirty="0" smtClean="0"/>
                        <a:t>4 (25.0%)</a:t>
                      </a:r>
                      <a:endParaRPr lang="en-US" sz="1400" dirty="0"/>
                    </a:p>
                  </a:txBody>
                  <a:tcPr/>
                </a:tc>
                <a:tc>
                  <a:txBody>
                    <a:bodyPr/>
                    <a:lstStyle/>
                    <a:p>
                      <a:r>
                        <a:rPr lang="en-US" sz="1400" dirty="0" smtClean="0"/>
                        <a:t>4 (25.0%)</a:t>
                      </a:r>
                      <a:endParaRPr lang="en-US" sz="1400" dirty="0"/>
                    </a:p>
                  </a:txBody>
                  <a:tcPr/>
                </a:tc>
                <a:tc>
                  <a:txBody>
                    <a:bodyPr/>
                    <a:lstStyle/>
                    <a:p>
                      <a:r>
                        <a:rPr lang="en-US" sz="1400" dirty="0" smtClean="0"/>
                        <a:t>2 (12.5%)</a:t>
                      </a:r>
                      <a:endParaRPr lang="en-US" sz="1400" dirty="0"/>
                    </a:p>
                  </a:txBody>
                  <a:tcPr/>
                </a:tc>
              </a:tr>
              <a:tr h="411480">
                <a:tc vMerge="1">
                  <a:txBody>
                    <a:bodyPr/>
                    <a:lstStyle/>
                    <a:p>
                      <a:endParaRPr lang="en-US"/>
                    </a:p>
                  </a:txBody>
                  <a:tcPr/>
                </a:tc>
                <a:tc>
                  <a:txBody>
                    <a:bodyPr/>
                    <a:lstStyle/>
                    <a:p>
                      <a:r>
                        <a:rPr lang="en-US" sz="1400" dirty="0" smtClean="0"/>
                        <a:t>4 (10.0%)</a:t>
                      </a:r>
                      <a:endParaRPr lang="en-US" sz="1400" i="1" dirty="0">
                        <a:solidFill>
                          <a:srgbClr val="C00000"/>
                        </a:solidFill>
                      </a:endParaRPr>
                    </a:p>
                  </a:txBody>
                  <a:tcPr/>
                </a:tc>
                <a:tc>
                  <a:txBody>
                    <a:bodyPr/>
                    <a:lstStyle/>
                    <a:p>
                      <a:r>
                        <a:rPr lang="en-US" sz="1400" dirty="0" smtClean="0"/>
                        <a:t>7 (17.5%)</a:t>
                      </a:r>
                      <a:endParaRPr lang="en-US" sz="1400" i="1" dirty="0">
                        <a:solidFill>
                          <a:srgbClr val="C00000"/>
                        </a:solidFill>
                      </a:endParaRPr>
                    </a:p>
                  </a:txBody>
                  <a:tcPr/>
                </a:tc>
                <a:tc>
                  <a:txBody>
                    <a:bodyPr/>
                    <a:lstStyle/>
                    <a:p>
                      <a:r>
                        <a:rPr lang="en-US" sz="1400" dirty="0" smtClean="0"/>
                        <a:t>23 (57.5%)</a:t>
                      </a:r>
                      <a:endParaRPr lang="en-US" sz="1400" i="1" dirty="0">
                        <a:solidFill>
                          <a:srgbClr val="C00000"/>
                        </a:solidFill>
                      </a:endParaRPr>
                    </a:p>
                  </a:txBody>
                  <a:tcPr>
                    <a:solidFill>
                      <a:srgbClr val="FFFF00"/>
                    </a:solidFill>
                  </a:tcPr>
                </a:tc>
                <a:tc>
                  <a:txBody>
                    <a:bodyPr/>
                    <a:lstStyle/>
                    <a:p>
                      <a:r>
                        <a:rPr lang="en-US" sz="1400" dirty="0" smtClean="0"/>
                        <a:t>5 (12.5%)</a:t>
                      </a:r>
                      <a:endParaRPr lang="en-US" sz="1400" i="1" dirty="0">
                        <a:solidFill>
                          <a:srgbClr val="C00000"/>
                        </a:solidFill>
                      </a:endParaRPr>
                    </a:p>
                  </a:txBody>
                  <a:tcPr>
                    <a:solidFill>
                      <a:srgbClr val="FFFF00"/>
                    </a:solidFill>
                  </a:tcPr>
                </a:tc>
              </a:tr>
              <a:tr h="655320">
                <a:tc rowSpan="2">
                  <a:txBody>
                    <a:bodyPr/>
                    <a:lstStyle/>
                    <a:p>
                      <a:r>
                        <a:rPr lang="en-US" sz="1600" dirty="0" smtClean="0"/>
                        <a:t>Provided supports (i.e. instructional coaching</a:t>
                      </a:r>
                      <a:r>
                        <a:rPr lang="en-US" sz="1600" baseline="0" dirty="0" smtClean="0"/>
                        <a:t>, professional learning communities, etc.) translate to improvements in instructional practices by teachers.</a:t>
                      </a:r>
                      <a:endParaRPr lang="en-US" sz="1600" dirty="0"/>
                    </a:p>
                  </a:txBody>
                  <a:tcPr/>
                </a:tc>
                <a:tc>
                  <a:txBody>
                    <a:bodyPr/>
                    <a:lstStyle/>
                    <a:p>
                      <a:r>
                        <a:rPr lang="en-US" sz="1400" dirty="0" smtClean="0"/>
                        <a:t>5 (31.3%)</a:t>
                      </a:r>
                      <a:endParaRPr lang="en-US" sz="1400" dirty="0"/>
                    </a:p>
                  </a:txBody>
                  <a:tcPr/>
                </a:tc>
                <a:tc>
                  <a:txBody>
                    <a:bodyPr/>
                    <a:lstStyle/>
                    <a:p>
                      <a:r>
                        <a:rPr lang="en-US" sz="1400" dirty="0" smtClean="0"/>
                        <a:t>5 (31.3%)</a:t>
                      </a:r>
                      <a:endParaRPr lang="en-US" sz="1400" dirty="0"/>
                    </a:p>
                  </a:txBody>
                  <a:tcPr/>
                </a:tc>
                <a:tc>
                  <a:txBody>
                    <a:bodyPr/>
                    <a:lstStyle/>
                    <a:p>
                      <a:r>
                        <a:rPr lang="en-US" sz="1400" dirty="0" smtClean="0"/>
                        <a:t>5 (31.3%)</a:t>
                      </a:r>
                      <a:endParaRPr lang="en-US" sz="1400" dirty="0"/>
                    </a:p>
                  </a:txBody>
                  <a:tcPr/>
                </a:tc>
                <a:tc>
                  <a:txBody>
                    <a:bodyPr/>
                    <a:lstStyle/>
                    <a:p>
                      <a:r>
                        <a:rPr lang="en-US" sz="1400" dirty="0" smtClean="0"/>
                        <a:t>1 (6.3%)</a:t>
                      </a:r>
                      <a:endParaRPr lang="en-US" sz="1400" dirty="0"/>
                    </a:p>
                  </a:txBody>
                  <a:tcPr/>
                </a:tc>
              </a:tr>
              <a:tr h="655320">
                <a:tc vMerge="1">
                  <a:txBody>
                    <a:bodyPr/>
                    <a:lstStyle/>
                    <a:p>
                      <a:endParaRPr lang="en-US"/>
                    </a:p>
                  </a:txBody>
                  <a:tcPr/>
                </a:tc>
                <a:tc>
                  <a:txBody>
                    <a:bodyPr/>
                    <a:lstStyle/>
                    <a:p>
                      <a:r>
                        <a:rPr lang="en-US" sz="1400" dirty="0" smtClean="0"/>
                        <a:t>3 (7.5%)</a:t>
                      </a:r>
                      <a:endParaRPr lang="en-US" sz="1400" i="1" dirty="0">
                        <a:solidFill>
                          <a:srgbClr val="C00000"/>
                        </a:solidFill>
                      </a:endParaRPr>
                    </a:p>
                  </a:txBody>
                  <a:tcPr/>
                </a:tc>
                <a:tc>
                  <a:txBody>
                    <a:bodyPr/>
                    <a:lstStyle/>
                    <a:p>
                      <a:r>
                        <a:rPr lang="en-US" sz="1400" dirty="0" smtClean="0"/>
                        <a:t>9 (22.5%)</a:t>
                      </a:r>
                      <a:endParaRPr lang="en-US" sz="1400" i="1" dirty="0">
                        <a:solidFill>
                          <a:srgbClr val="C00000"/>
                        </a:solidFill>
                      </a:endParaRPr>
                    </a:p>
                  </a:txBody>
                  <a:tcPr/>
                </a:tc>
                <a:tc>
                  <a:txBody>
                    <a:bodyPr/>
                    <a:lstStyle/>
                    <a:p>
                      <a:r>
                        <a:rPr lang="en-US" sz="1400" dirty="0" smtClean="0"/>
                        <a:t>21 (52.5%)</a:t>
                      </a:r>
                      <a:endParaRPr lang="en-US" sz="1400" i="1" dirty="0">
                        <a:solidFill>
                          <a:srgbClr val="C00000"/>
                        </a:solidFill>
                      </a:endParaRPr>
                    </a:p>
                  </a:txBody>
                  <a:tcPr>
                    <a:solidFill>
                      <a:srgbClr val="FFFF00"/>
                    </a:solidFill>
                  </a:tcPr>
                </a:tc>
                <a:tc>
                  <a:txBody>
                    <a:bodyPr/>
                    <a:lstStyle/>
                    <a:p>
                      <a:r>
                        <a:rPr lang="en-US" sz="1400" dirty="0" smtClean="0"/>
                        <a:t>5 (12.5%)</a:t>
                      </a:r>
                      <a:endParaRPr lang="en-US" sz="1400" i="1" dirty="0">
                        <a:solidFill>
                          <a:srgbClr val="C00000"/>
                        </a:solidFill>
                      </a:endParaRPr>
                    </a:p>
                  </a:txBody>
                  <a:tcPr>
                    <a:solidFill>
                      <a:srgbClr val="FFFF00"/>
                    </a:solidFill>
                  </a:tcPr>
                </a:tc>
              </a:tr>
              <a:tr h="399771">
                <a:tc rowSpan="2">
                  <a:txBody>
                    <a:bodyPr/>
                    <a:lstStyle/>
                    <a:p>
                      <a:r>
                        <a:rPr lang="en-US" sz="1600" dirty="0" smtClean="0"/>
                        <a:t>Teachers are encouraged to try new things to improve instruction.</a:t>
                      </a:r>
                      <a:endParaRPr lang="en-US" sz="1600" dirty="0"/>
                    </a:p>
                  </a:txBody>
                  <a:tcPr/>
                </a:tc>
                <a:tc>
                  <a:txBody>
                    <a:bodyPr/>
                    <a:lstStyle/>
                    <a:p>
                      <a:r>
                        <a:rPr lang="en-US" sz="1400" dirty="0" smtClean="0"/>
                        <a:t>2 (12.5%)</a:t>
                      </a:r>
                      <a:endParaRPr lang="en-US" sz="1400" dirty="0"/>
                    </a:p>
                  </a:txBody>
                  <a:tcPr/>
                </a:tc>
                <a:tc>
                  <a:txBody>
                    <a:bodyPr/>
                    <a:lstStyle/>
                    <a:p>
                      <a:r>
                        <a:rPr lang="en-US" sz="1400" dirty="0" smtClean="0"/>
                        <a:t>2 (12.5%)</a:t>
                      </a:r>
                      <a:endParaRPr lang="en-US" sz="1400" dirty="0"/>
                    </a:p>
                  </a:txBody>
                  <a:tcPr/>
                </a:tc>
                <a:tc>
                  <a:txBody>
                    <a:bodyPr/>
                    <a:lstStyle/>
                    <a:p>
                      <a:r>
                        <a:rPr lang="en-US" sz="1400" dirty="0" smtClean="0"/>
                        <a:t>8 (50.0%)</a:t>
                      </a:r>
                      <a:endParaRPr lang="en-US" sz="1400" dirty="0"/>
                    </a:p>
                  </a:txBody>
                  <a:tcPr/>
                </a:tc>
                <a:tc>
                  <a:txBody>
                    <a:bodyPr/>
                    <a:lstStyle/>
                    <a:p>
                      <a:r>
                        <a:rPr lang="en-US" sz="1400" dirty="0" smtClean="0"/>
                        <a:t>4 (25.0%)</a:t>
                      </a:r>
                      <a:endParaRPr lang="en-US" sz="1400" dirty="0"/>
                    </a:p>
                  </a:txBody>
                  <a:tcPr/>
                </a:tc>
              </a:tr>
              <a:tr h="399771">
                <a:tc vMerge="1">
                  <a:txBody>
                    <a:bodyPr/>
                    <a:lstStyle/>
                    <a:p>
                      <a:endParaRPr lang="en-US"/>
                    </a:p>
                  </a:txBody>
                  <a:tcPr/>
                </a:tc>
                <a:tc>
                  <a:txBody>
                    <a:bodyPr/>
                    <a:lstStyle/>
                    <a:p>
                      <a:r>
                        <a:rPr lang="en-US" sz="1400" dirty="0" smtClean="0"/>
                        <a:t>2 (5.0%)</a:t>
                      </a:r>
                      <a:endParaRPr lang="en-US" sz="1400" i="1" dirty="0">
                        <a:solidFill>
                          <a:srgbClr val="C00000"/>
                        </a:solidFill>
                      </a:endParaRPr>
                    </a:p>
                  </a:txBody>
                  <a:tcPr/>
                </a:tc>
                <a:tc>
                  <a:txBody>
                    <a:bodyPr/>
                    <a:lstStyle/>
                    <a:p>
                      <a:r>
                        <a:rPr lang="en-US" sz="1400" dirty="0" smtClean="0"/>
                        <a:t>3 (7.5%)</a:t>
                      </a:r>
                      <a:endParaRPr lang="en-US" sz="1400" i="1" dirty="0">
                        <a:solidFill>
                          <a:srgbClr val="C00000"/>
                        </a:solidFill>
                      </a:endParaRPr>
                    </a:p>
                  </a:txBody>
                  <a:tcPr/>
                </a:tc>
                <a:tc>
                  <a:txBody>
                    <a:bodyPr/>
                    <a:lstStyle/>
                    <a:p>
                      <a:r>
                        <a:rPr lang="en-US" sz="1400" dirty="0" smtClean="0"/>
                        <a:t>28 (70.0%)</a:t>
                      </a:r>
                      <a:endParaRPr lang="en-US" sz="1400" i="1" dirty="0">
                        <a:solidFill>
                          <a:srgbClr val="C00000"/>
                        </a:solidFill>
                      </a:endParaRPr>
                    </a:p>
                  </a:txBody>
                  <a:tcPr>
                    <a:solidFill>
                      <a:srgbClr val="FFFF00"/>
                    </a:solidFill>
                  </a:tcPr>
                </a:tc>
                <a:tc>
                  <a:txBody>
                    <a:bodyPr/>
                    <a:lstStyle/>
                    <a:p>
                      <a:r>
                        <a:rPr lang="en-US" sz="1400" dirty="0" smtClean="0"/>
                        <a:t>7 (17.5%)</a:t>
                      </a:r>
                      <a:endParaRPr lang="en-US" sz="1400" i="1" dirty="0">
                        <a:solidFill>
                          <a:srgbClr val="C00000"/>
                        </a:solidFill>
                      </a:endParaRPr>
                    </a:p>
                  </a:txBody>
                  <a:tcPr>
                    <a:solidFill>
                      <a:srgbClr val="FFFF00"/>
                    </a:solidFill>
                  </a:tcPr>
                </a:tc>
              </a:tr>
            </a:tbl>
          </a:graphicData>
        </a:graphic>
      </p:graphicFrame>
      <p:sp>
        <p:nvSpPr>
          <p:cNvPr id="7" name="TextBox 6"/>
          <p:cNvSpPr txBox="1"/>
          <p:nvPr/>
        </p:nvSpPr>
        <p:spPr>
          <a:xfrm>
            <a:off x="7603187" y="20002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p:spTree>
    <p:extLst>
      <p:ext uri="{BB962C8B-B14F-4D97-AF65-F5344CB8AC3E}">
        <p14:creationId xmlns:p14="http://schemas.microsoft.com/office/powerpoint/2010/main" val="1998108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Instructional Practices </a:t>
            </a:r>
            <a:br>
              <a:rPr lang="en-US" sz="4000" dirty="0" smtClean="0"/>
            </a:br>
            <a:r>
              <a:rPr lang="en-US" sz="4000" dirty="0" smtClean="0"/>
              <a:t>and Support</a:t>
            </a:r>
            <a:endParaRPr lang="en-US" sz="4000" dirty="0"/>
          </a:p>
        </p:txBody>
      </p:sp>
      <p:sp>
        <p:nvSpPr>
          <p:cNvPr id="4" name="Content Placeholder 3"/>
          <p:cNvSpPr>
            <a:spLocks noGrp="1"/>
          </p:cNvSpPr>
          <p:nvPr>
            <p:ph idx="1"/>
          </p:nvPr>
        </p:nvSpPr>
        <p:spPr/>
        <p:txBody>
          <a:bodyPr/>
          <a:lstStyle/>
          <a:p>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38581291"/>
              </p:ext>
            </p:extLst>
          </p:nvPr>
        </p:nvGraphicFramePr>
        <p:xfrm>
          <a:off x="362415" y="1530925"/>
          <a:ext cx="8419170" cy="4555644"/>
        </p:xfrm>
        <a:graphic>
          <a:graphicData uri="http://schemas.openxmlformats.org/drawingml/2006/table">
            <a:tbl>
              <a:tblPr firstRow="1" bandRow="1">
                <a:tableStyleId>{073A0DAA-6AF3-43AB-8588-CEC1D06C72B9}</a:tableStyleId>
              </a:tblPr>
              <a:tblGrid>
                <a:gridCol w="2521881"/>
                <a:gridCol w="1203692"/>
                <a:gridCol w="1225577"/>
                <a:gridCol w="1138036"/>
                <a:gridCol w="1164992"/>
                <a:gridCol w="1164992"/>
              </a:tblGrid>
              <a:tr h="799542">
                <a:tc>
                  <a:txBody>
                    <a:bodyPr/>
                    <a:lstStyle/>
                    <a:p>
                      <a:endParaRPr lang="en-US" sz="1600" dirty="0"/>
                    </a:p>
                  </a:txBody>
                  <a:tcPr/>
                </a:tc>
                <a:tc>
                  <a:txBody>
                    <a:bodyPr/>
                    <a:lstStyle/>
                    <a:p>
                      <a:r>
                        <a:rPr lang="en-US" sz="1600" dirty="0" smtClean="0"/>
                        <a:t>Strongly Disagree</a:t>
                      </a:r>
                      <a:endParaRPr lang="en-US" sz="1600" dirty="0"/>
                    </a:p>
                  </a:txBody>
                  <a:tcPr/>
                </a:tc>
                <a:tc>
                  <a:txBody>
                    <a:bodyPr/>
                    <a:lstStyle/>
                    <a:p>
                      <a:r>
                        <a:rPr lang="en-US" sz="1600" dirty="0" smtClean="0"/>
                        <a:t>Disagree</a:t>
                      </a:r>
                      <a:endParaRPr lang="en-US" sz="1600" dirty="0"/>
                    </a:p>
                  </a:txBody>
                  <a:tcPr/>
                </a:tc>
                <a:tc>
                  <a:txBody>
                    <a:bodyPr/>
                    <a:lstStyle/>
                    <a:p>
                      <a:r>
                        <a:rPr lang="en-US" sz="1600" dirty="0" smtClean="0"/>
                        <a:t>Agree</a:t>
                      </a:r>
                      <a:endParaRPr lang="en-US" sz="1600" dirty="0"/>
                    </a:p>
                  </a:txBody>
                  <a:tcPr/>
                </a:tc>
                <a:tc>
                  <a:txBody>
                    <a:bodyPr/>
                    <a:lstStyle/>
                    <a:p>
                      <a:r>
                        <a:rPr lang="en-US" sz="1600" dirty="0" smtClean="0"/>
                        <a:t>Strongly Agree</a:t>
                      </a:r>
                      <a:endParaRPr lang="en-US" sz="1600" dirty="0"/>
                    </a:p>
                  </a:txBody>
                  <a:tcPr/>
                </a:tc>
                <a:tc>
                  <a:txBody>
                    <a:bodyPr/>
                    <a:lstStyle/>
                    <a:p>
                      <a:r>
                        <a:rPr lang="en-US" sz="1600" dirty="0" smtClean="0"/>
                        <a:t>Don’t Know</a:t>
                      </a:r>
                      <a:endParaRPr lang="en-US" sz="1600" dirty="0"/>
                    </a:p>
                  </a:txBody>
                  <a:tcPr/>
                </a:tc>
              </a:tr>
              <a:tr h="655320">
                <a:tc rowSpan="2">
                  <a:txBody>
                    <a:bodyPr/>
                    <a:lstStyle/>
                    <a:p>
                      <a:r>
                        <a:rPr lang="en-US" sz="1600" dirty="0" smtClean="0"/>
                        <a:t>Teachers</a:t>
                      </a:r>
                      <a:r>
                        <a:rPr lang="en-US" sz="1600" baseline="0" dirty="0" smtClean="0"/>
                        <a:t> have autonomy to make decisions about instructional delivery (i.e. pacing, materials, and pedagogy).</a:t>
                      </a:r>
                      <a:endParaRPr lang="en-US" sz="1600" dirty="0"/>
                    </a:p>
                  </a:txBody>
                  <a:tcPr/>
                </a:tc>
                <a:tc>
                  <a:txBody>
                    <a:bodyPr/>
                    <a:lstStyle/>
                    <a:p>
                      <a:r>
                        <a:rPr lang="en-US" sz="1400" dirty="0" smtClean="0"/>
                        <a:t>4 (25.0%)</a:t>
                      </a:r>
                      <a:endParaRPr lang="en-US" sz="1400" dirty="0"/>
                    </a:p>
                  </a:txBody>
                  <a:tcPr/>
                </a:tc>
                <a:tc>
                  <a:txBody>
                    <a:bodyPr/>
                    <a:lstStyle/>
                    <a:p>
                      <a:r>
                        <a:rPr lang="en-US" sz="1400" dirty="0" smtClean="0"/>
                        <a:t>1 (6.3%)</a:t>
                      </a:r>
                      <a:endParaRPr lang="en-US" sz="1400" dirty="0"/>
                    </a:p>
                  </a:txBody>
                  <a:tcPr/>
                </a:tc>
                <a:tc>
                  <a:txBody>
                    <a:bodyPr/>
                    <a:lstStyle/>
                    <a:p>
                      <a:r>
                        <a:rPr lang="en-US" sz="1400" dirty="0" smtClean="0"/>
                        <a:t>7 (43.8%)</a:t>
                      </a:r>
                      <a:endParaRPr lang="en-US" sz="1400" dirty="0"/>
                    </a:p>
                  </a:txBody>
                  <a:tcPr/>
                </a:tc>
                <a:tc>
                  <a:txBody>
                    <a:bodyPr/>
                    <a:lstStyle/>
                    <a:p>
                      <a:r>
                        <a:rPr lang="en-US" sz="1400" dirty="0" smtClean="0"/>
                        <a:t>4 (25.0%)</a:t>
                      </a:r>
                      <a:endParaRPr lang="en-US" sz="1400" dirty="0"/>
                    </a:p>
                  </a:txBody>
                  <a:tcPr/>
                </a:tc>
                <a:tc>
                  <a:txBody>
                    <a:bodyPr/>
                    <a:lstStyle/>
                    <a:p>
                      <a:r>
                        <a:rPr lang="en-US" sz="1400" dirty="0" smtClean="0"/>
                        <a:t>0 (0.0%)</a:t>
                      </a:r>
                      <a:endParaRPr lang="en-US" sz="1400" dirty="0"/>
                    </a:p>
                  </a:txBody>
                  <a:tcPr/>
                </a:tc>
              </a:tr>
              <a:tr h="655320">
                <a:tc vMerge="1">
                  <a:txBody>
                    <a:bodyPr/>
                    <a:lstStyle/>
                    <a:p>
                      <a:endParaRPr lang="en-US"/>
                    </a:p>
                  </a:txBody>
                  <a:tcPr/>
                </a:tc>
                <a:tc>
                  <a:txBody>
                    <a:bodyPr/>
                    <a:lstStyle/>
                    <a:p>
                      <a:r>
                        <a:rPr lang="en-US" sz="1400" i="1" dirty="0" smtClean="0">
                          <a:solidFill>
                            <a:srgbClr val="C00000"/>
                          </a:solidFill>
                        </a:rPr>
                        <a:t>2 (5.0%)</a:t>
                      </a:r>
                      <a:endParaRPr lang="en-US" sz="1400" i="1" dirty="0">
                        <a:solidFill>
                          <a:srgbClr val="C00000"/>
                        </a:solidFill>
                      </a:endParaRPr>
                    </a:p>
                  </a:txBody>
                  <a:tcPr/>
                </a:tc>
                <a:tc>
                  <a:txBody>
                    <a:bodyPr/>
                    <a:lstStyle/>
                    <a:p>
                      <a:r>
                        <a:rPr lang="en-US" sz="1400" i="1" dirty="0" smtClean="0">
                          <a:solidFill>
                            <a:srgbClr val="C00000"/>
                          </a:solidFill>
                        </a:rPr>
                        <a:t>1 (2.5%)</a:t>
                      </a:r>
                      <a:endParaRPr lang="en-US" sz="1400" i="1" dirty="0">
                        <a:solidFill>
                          <a:srgbClr val="C00000"/>
                        </a:solidFill>
                      </a:endParaRPr>
                    </a:p>
                  </a:txBody>
                  <a:tcPr/>
                </a:tc>
                <a:tc>
                  <a:txBody>
                    <a:bodyPr/>
                    <a:lstStyle/>
                    <a:p>
                      <a:r>
                        <a:rPr lang="en-US" sz="1400" i="1" dirty="0" smtClean="0">
                          <a:solidFill>
                            <a:srgbClr val="C00000"/>
                          </a:solidFill>
                        </a:rPr>
                        <a:t>29 (72.5%)</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8 (20.0%)</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0 (0.0%)</a:t>
                      </a:r>
                      <a:endParaRPr lang="en-US" sz="1400" i="1" dirty="0">
                        <a:solidFill>
                          <a:srgbClr val="C00000"/>
                        </a:solidFill>
                      </a:endParaRPr>
                    </a:p>
                  </a:txBody>
                  <a:tcPr/>
                </a:tc>
              </a:tr>
              <a:tr h="411480">
                <a:tc rowSpan="2">
                  <a:txBody>
                    <a:bodyPr/>
                    <a:lstStyle/>
                    <a:p>
                      <a:r>
                        <a:rPr lang="en-US" sz="1600" dirty="0" smtClean="0"/>
                        <a:t>Teachers believe what is taught will make a difference in students’ lives.</a:t>
                      </a:r>
                      <a:endParaRPr lang="en-US" sz="1600" dirty="0"/>
                    </a:p>
                  </a:txBody>
                  <a:tcPr/>
                </a:tc>
                <a:tc>
                  <a:txBody>
                    <a:bodyPr/>
                    <a:lstStyle/>
                    <a:p>
                      <a:r>
                        <a:rPr lang="en-US" sz="1400" dirty="0" smtClean="0"/>
                        <a:t>1 (6.3%)</a:t>
                      </a:r>
                      <a:endParaRPr lang="en-US" sz="1400" dirty="0"/>
                    </a:p>
                  </a:txBody>
                  <a:tcPr/>
                </a:tc>
                <a:tc>
                  <a:txBody>
                    <a:bodyPr/>
                    <a:lstStyle/>
                    <a:p>
                      <a:r>
                        <a:rPr lang="en-US" sz="1400" dirty="0" smtClean="0"/>
                        <a:t>3 (18.8%)</a:t>
                      </a:r>
                      <a:endParaRPr lang="en-US" sz="1400" dirty="0"/>
                    </a:p>
                  </a:txBody>
                  <a:tcPr/>
                </a:tc>
                <a:tc>
                  <a:txBody>
                    <a:bodyPr/>
                    <a:lstStyle/>
                    <a:p>
                      <a:r>
                        <a:rPr lang="en-US" sz="1400" dirty="0" smtClean="0"/>
                        <a:t>10 (62.5%)</a:t>
                      </a:r>
                      <a:endParaRPr lang="en-US" sz="1400" dirty="0"/>
                    </a:p>
                  </a:txBody>
                  <a:tcPr/>
                </a:tc>
                <a:tc>
                  <a:txBody>
                    <a:bodyPr/>
                    <a:lstStyle/>
                    <a:p>
                      <a:r>
                        <a:rPr lang="en-US" sz="1400" dirty="0" smtClean="0"/>
                        <a:t>2 (12.5%)</a:t>
                      </a:r>
                      <a:endParaRPr lang="en-US" sz="1400" dirty="0"/>
                    </a:p>
                  </a:txBody>
                  <a:tcPr/>
                </a:tc>
                <a:tc>
                  <a:txBody>
                    <a:bodyPr/>
                    <a:lstStyle/>
                    <a:p>
                      <a:r>
                        <a:rPr lang="en-US" sz="1400" dirty="0" smtClean="0"/>
                        <a:t>0 (0.0%)</a:t>
                      </a:r>
                    </a:p>
                  </a:txBody>
                  <a:tcPr/>
                </a:tc>
              </a:tr>
              <a:tr h="411480">
                <a:tc vMerge="1">
                  <a:txBody>
                    <a:bodyPr/>
                    <a:lstStyle/>
                    <a:p>
                      <a:endParaRPr lang="en-US"/>
                    </a:p>
                  </a:txBody>
                  <a:tcPr/>
                </a:tc>
                <a:tc>
                  <a:txBody>
                    <a:bodyPr/>
                    <a:lstStyle/>
                    <a:p>
                      <a:r>
                        <a:rPr lang="en-US" sz="1400" i="1" dirty="0" smtClean="0">
                          <a:solidFill>
                            <a:srgbClr val="C00000"/>
                          </a:solidFill>
                        </a:rPr>
                        <a:t>2 (5.0%)</a:t>
                      </a:r>
                      <a:endParaRPr lang="en-US" sz="1400" i="1" dirty="0">
                        <a:solidFill>
                          <a:srgbClr val="C00000"/>
                        </a:solidFill>
                      </a:endParaRPr>
                    </a:p>
                  </a:txBody>
                  <a:tcPr/>
                </a:tc>
                <a:tc>
                  <a:txBody>
                    <a:bodyPr/>
                    <a:lstStyle/>
                    <a:p>
                      <a:r>
                        <a:rPr lang="en-US" sz="1400" i="1" dirty="0" smtClean="0">
                          <a:solidFill>
                            <a:srgbClr val="C00000"/>
                          </a:solidFill>
                        </a:rPr>
                        <a:t>7 (17.5%)</a:t>
                      </a:r>
                      <a:endParaRPr lang="en-US" sz="1400" i="1" dirty="0">
                        <a:solidFill>
                          <a:srgbClr val="C00000"/>
                        </a:solidFill>
                      </a:endParaRPr>
                    </a:p>
                  </a:txBody>
                  <a:tcPr/>
                </a:tc>
                <a:tc>
                  <a:txBody>
                    <a:bodyPr/>
                    <a:lstStyle/>
                    <a:p>
                      <a:r>
                        <a:rPr lang="en-US" sz="1400" i="1" dirty="0" smtClean="0">
                          <a:solidFill>
                            <a:srgbClr val="C00000"/>
                          </a:solidFill>
                        </a:rPr>
                        <a:t>25 (62.5%)</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6 (15.0%)</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0 (0.0%)</a:t>
                      </a:r>
                    </a:p>
                  </a:txBody>
                  <a:tcPr/>
                </a:tc>
              </a:tr>
              <a:tr h="399771">
                <a:tc rowSpan="2">
                  <a:txBody>
                    <a:bodyPr/>
                    <a:lstStyle/>
                    <a:p>
                      <a:r>
                        <a:rPr lang="en-US" sz="1600" dirty="0" smtClean="0"/>
                        <a:t>Teachers require students to work hard.</a:t>
                      </a:r>
                      <a:endParaRPr lang="en-US" sz="1600" dirty="0"/>
                    </a:p>
                  </a:txBody>
                  <a:tcPr/>
                </a:tc>
                <a:tc>
                  <a:txBody>
                    <a:bodyPr/>
                    <a:lstStyle/>
                    <a:p>
                      <a:r>
                        <a:rPr lang="en-US" sz="1400" dirty="0" smtClean="0"/>
                        <a:t>2 (13.3%)</a:t>
                      </a:r>
                      <a:endParaRPr lang="en-US" sz="1400" dirty="0"/>
                    </a:p>
                  </a:txBody>
                  <a:tcPr/>
                </a:tc>
                <a:tc>
                  <a:txBody>
                    <a:bodyPr/>
                    <a:lstStyle/>
                    <a:p>
                      <a:r>
                        <a:rPr lang="en-US" sz="1400" dirty="0" smtClean="0"/>
                        <a:t>3 (20.0%)</a:t>
                      </a:r>
                      <a:endParaRPr lang="en-US" sz="1400" dirty="0"/>
                    </a:p>
                  </a:txBody>
                  <a:tcPr/>
                </a:tc>
                <a:tc>
                  <a:txBody>
                    <a:bodyPr/>
                    <a:lstStyle/>
                    <a:p>
                      <a:r>
                        <a:rPr lang="en-US" sz="1400" dirty="0" smtClean="0"/>
                        <a:t>8 (53.3%)</a:t>
                      </a:r>
                      <a:endParaRPr lang="en-US" sz="1400" dirty="0"/>
                    </a:p>
                  </a:txBody>
                  <a:tcPr/>
                </a:tc>
                <a:tc>
                  <a:txBody>
                    <a:bodyPr/>
                    <a:lstStyle/>
                    <a:p>
                      <a:r>
                        <a:rPr lang="en-US" sz="1400" dirty="0" smtClean="0"/>
                        <a:t>1 (6.7%)</a:t>
                      </a:r>
                      <a:endParaRPr lang="en-US" sz="1400" dirty="0"/>
                    </a:p>
                  </a:txBody>
                  <a:tcPr/>
                </a:tc>
                <a:tc>
                  <a:txBody>
                    <a:bodyPr/>
                    <a:lstStyle/>
                    <a:p>
                      <a:r>
                        <a:rPr lang="en-US" sz="1400" dirty="0" smtClean="0"/>
                        <a:t>1 (6.7%)</a:t>
                      </a:r>
                      <a:endParaRPr lang="en-US" sz="1400" dirty="0"/>
                    </a:p>
                  </a:txBody>
                  <a:tcPr/>
                </a:tc>
              </a:tr>
              <a:tr h="399771">
                <a:tc vMerge="1">
                  <a:txBody>
                    <a:bodyPr/>
                    <a:lstStyle/>
                    <a:p>
                      <a:endParaRPr lang="en-US"/>
                    </a:p>
                  </a:txBody>
                  <a:tcPr/>
                </a:tc>
                <a:tc>
                  <a:txBody>
                    <a:bodyPr/>
                    <a:lstStyle/>
                    <a:p>
                      <a:r>
                        <a:rPr lang="en-US" sz="1400" dirty="0" smtClean="0">
                          <a:solidFill>
                            <a:srgbClr val="C00000"/>
                          </a:solidFill>
                        </a:rPr>
                        <a:t>1 (2.5%)</a:t>
                      </a:r>
                      <a:endParaRPr lang="en-US" sz="1400" dirty="0">
                        <a:solidFill>
                          <a:srgbClr val="C00000"/>
                        </a:solidFill>
                      </a:endParaRPr>
                    </a:p>
                  </a:txBody>
                  <a:tcPr/>
                </a:tc>
                <a:tc>
                  <a:txBody>
                    <a:bodyPr/>
                    <a:lstStyle/>
                    <a:p>
                      <a:r>
                        <a:rPr lang="en-US" sz="1400" dirty="0" smtClean="0">
                          <a:solidFill>
                            <a:srgbClr val="C00000"/>
                          </a:solidFill>
                        </a:rPr>
                        <a:t>5 (12.5%)</a:t>
                      </a:r>
                      <a:endParaRPr lang="en-US" sz="1400" dirty="0">
                        <a:solidFill>
                          <a:srgbClr val="C00000"/>
                        </a:solidFill>
                      </a:endParaRPr>
                    </a:p>
                  </a:txBody>
                  <a:tcPr/>
                </a:tc>
                <a:tc>
                  <a:txBody>
                    <a:bodyPr/>
                    <a:lstStyle/>
                    <a:p>
                      <a:r>
                        <a:rPr lang="en-US" sz="1400" dirty="0" smtClean="0">
                          <a:solidFill>
                            <a:srgbClr val="C00000"/>
                          </a:solidFill>
                        </a:rPr>
                        <a:t>24 (60.0%)</a:t>
                      </a:r>
                      <a:endParaRPr lang="en-US" sz="1400" dirty="0">
                        <a:solidFill>
                          <a:srgbClr val="C00000"/>
                        </a:solidFill>
                      </a:endParaRPr>
                    </a:p>
                  </a:txBody>
                  <a:tcPr>
                    <a:solidFill>
                      <a:srgbClr val="FFFF00"/>
                    </a:solidFill>
                  </a:tcPr>
                </a:tc>
                <a:tc>
                  <a:txBody>
                    <a:bodyPr/>
                    <a:lstStyle/>
                    <a:p>
                      <a:r>
                        <a:rPr lang="en-US" sz="1400" dirty="0" smtClean="0">
                          <a:solidFill>
                            <a:srgbClr val="C00000"/>
                          </a:solidFill>
                        </a:rPr>
                        <a:t>9 (22.5%)</a:t>
                      </a:r>
                      <a:endParaRPr lang="en-US" sz="1400" dirty="0">
                        <a:solidFill>
                          <a:srgbClr val="C00000"/>
                        </a:solidFill>
                      </a:endParaRPr>
                    </a:p>
                  </a:txBody>
                  <a:tcPr>
                    <a:solidFill>
                      <a:srgbClr val="FFFF00"/>
                    </a:solidFill>
                  </a:tcPr>
                </a:tc>
                <a:tc>
                  <a:txBody>
                    <a:bodyPr/>
                    <a:lstStyle/>
                    <a:p>
                      <a:r>
                        <a:rPr lang="en-US" sz="1400" dirty="0" smtClean="0">
                          <a:solidFill>
                            <a:srgbClr val="C00000"/>
                          </a:solidFill>
                        </a:rPr>
                        <a:t>1 (2.5%)</a:t>
                      </a:r>
                      <a:endParaRPr lang="en-US" sz="1400" dirty="0">
                        <a:solidFill>
                          <a:srgbClr val="C00000"/>
                        </a:solidFill>
                      </a:endParaRPr>
                    </a:p>
                  </a:txBody>
                  <a:tcPr/>
                </a:tc>
              </a:tr>
              <a:tr h="411480">
                <a:tc rowSpan="2">
                  <a:txBody>
                    <a:bodyPr/>
                    <a:lstStyle/>
                    <a:p>
                      <a:r>
                        <a:rPr lang="en-US" sz="1600" dirty="0" smtClean="0"/>
                        <a:t>Teachers use digital</a:t>
                      </a:r>
                      <a:r>
                        <a:rPr lang="en-US" sz="1600" baseline="0" dirty="0" smtClean="0"/>
                        <a:t> content and resources in their instruction.</a:t>
                      </a:r>
                      <a:endParaRPr lang="en-US" sz="1600" dirty="0"/>
                    </a:p>
                  </a:txBody>
                  <a:tcPr/>
                </a:tc>
                <a:tc>
                  <a:txBody>
                    <a:bodyPr/>
                    <a:lstStyle/>
                    <a:p>
                      <a:r>
                        <a:rPr lang="en-US" sz="1400" dirty="0" smtClean="0"/>
                        <a:t>2 (12.5%)</a:t>
                      </a:r>
                      <a:endParaRPr lang="en-US" sz="1400" dirty="0"/>
                    </a:p>
                  </a:txBody>
                  <a:tcPr/>
                </a:tc>
                <a:tc>
                  <a:txBody>
                    <a:bodyPr/>
                    <a:lstStyle/>
                    <a:p>
                      <a:r>
                        <a:rPr lang="en-US" sz="1400" dirty="0" smtClean="0"/>
                        <a:t>1 (6.3%)</a:t>
                      </a:r>
                      <a:endParaRPr lang="en-US" sz="1400" dirty="0"/>
                    </a:p>
                  </a:txBody>
                  <a:tcPr/>
                </a:tc>
                <a:tc>
                  <a:txBody>
                    <a:bodyPr/>
                    <a:lstStyle/>
                    <a:p>
                      <a:r>
                        <a:rPr lang="en-US" sz="1400" dirty="0" smtClean="0"/>
                        <a:t>12 (75.0%)</a:t>
                      </a:r>
                      <a:endParaRPr lang="en-US" sz="1400" dirty="0"/>
                    </a:p>
                  </a:txBody>
                  <a:tcPr/>
                </a:tc>
                <a:tc>
                  <a:txBody>
                    <a:bodyPr/>
                    <a:lstStyle/>
                    <a:p>
                      <a:r>
                        <a:rPr lang="en-US" sz="1400" dirty="0" smtClean="0"/>
                        <a:t>1 (6.3%)</a:t>
                      </a:r>
                      <a:endParaRPr lang="en-US" sz="1400" dirty="0"/>
                    </a:p>
                  </a:txBody>
                  <a:tcPr/>
                </a:tc>
                <a:tc>
                  <a:txBody>
                    <a:bodyPr/>
                    <a:lstStyle/>
                    <a:p>
                      <a:r>
                        <a:rPr lang="en-US" sz="1400" dirty="0" smtClean="0"/>
                        <a:t>0 (0.0%)</a:t>
                      </a:r>
                      <a:endParaRPr lang="en-US" sz="1400" dirty="0"/>
                    </a:p>
                  </a:txBody>
                  <a:tcPr/>
                </a:tc>
              </a:tr>
              <a:tr h="411480">
                <a:tc vMerge="1">
                  <a:txBody>
                    <a:bodyPr/>
                    <a:lstStyle/>
                    <a:p>
                      <a:endParaRPr lang="en-US"/>
                    </a:p>
                  </a:txBody>
                  <a:tcPr/>
                </a:tc>
                <a:tc>
                  <a:txBody>
                    <a:bodyPr/>
                    <a:lstStyle/>
                    <a:p>
                      <a:r>
                        <a:rPr lang="en-US" sz="1400" i="1" dirty="0" smtClean="0">
                          <a:solidFill>
                            <a:srgbClr val="C00000"/>
                          </a:solidFill>
                        </a:rPr>
                        <a:t>0 (0.0%)</a:t>
                      </a:r>
                      <a:endParaRPr lang="en-US" sz="1400" i="1" dirty="0">
                        <a:solidFill>
                          <a:srgbClr val="C00000"/>
                        </a:solidFill>
                      </a:endParaRPr>
                    </a:p>
                  </a:txBody>
                  <a:tcPr/>
                </a:tc>
                <a:tc>
                  <a:txBody>
                    <a:bodyPr/>
                    <a:lstStyle/>
                    <a:p>
                      <a:r>
                        <a:rPr lang="en-US" sz="1400" i="1" dirty="0" smtClean="0">
                          <a:solidFill>
                            <a:srgbClr val="C00000"/>
                          </a:solidFill>
                        </a:rPr>
                        <a:t>4 (10.0%)</a:t>
                      </a:r>
                      <a:endParaRPr lang="en-US" sz="1400" i="1" dirty="0">
                        <a:solidFill>
                          <a:srgbClr val="C00000"/>
                        </a:solidFill>
                      </a:endParaRPr>
                    </a:p>
                  </a:txBody>
                  <a:tcPr/>
                </a:tc>
                <a:tc>
                  <a:txBody>
                    <a:bodyPr/>
                    <a:lstStyle/>
                    <a:p>
                      <a:r>
                        <a:rPr lang="en-US" sz="1400" i="1" dirty="0" smtClean="0">
                          <a:solidFill>
                            <a:srgbClr val="C00000"/>
                          </a:solidFill>
                        </a:rPr>
                        <a:t>27 (67.5%)</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9 (22.5%)</a:t>
                      </a:r>
                      <a:endParaRPr lang="en-US" sz="1400" i="1" dirty="0">
                        <a:solidFill>
                          <a:srgbClr val="C00000"/>
                        </a:solidFill>
                      </a:endParaRPr>
                    </a:p>
                  </a:txBody>
                  <a:tcPr>
                    <a:solidFill>
                      <a:srgbClr val="FFFF00"/>
                    </a:solidFill>
                  </a:tcPr>
                </a:tc>
                <a:tc>
                  <a:txBody>
                    <a:bodyPr/>
                    <a:lstStyle/>
                    <a:p>
                      <a:r>
                        <a:rPr lang="en-US" sz="1400" i="1" dirty="0" smtClean="0">
                          <a:solidFill>
                            <a:srgbClr val="C00000"/>
                          </a:solidFill>
                        </a:rPr>
                        <a:t>0 (0.0%)</a:t>
                      </a:r>
                      <a:endParaRPr lang="en-US" sz="1400" i="1" dirty="0">
                        <a:solidFill>
                          <a:srgbClr val="C00000"/>
                        </a:solidFill>
                      </a:endParaRPr>
                    </a:p>
                  </a:txBody>
                  <a:tcPr/>
                </a:tc>
              </a:tr>
            </a:tbl>
          </a:graphicData>
        </a:graphic>
      </p:graphicFrame>
      <p:sp>
        <p:nvSpPr>
          <p:cNvPr id="6" name="TextBox 5"/>
          <p:cNvSpPr txBox="1"/>
          <p:nvPr/>
        </p:nvSpPr>
        <p:spPr>
          <a:xfrm>
            <a:off x="7165037" y="104775"/>
            <a:ext cx="1337226" cy="830997"/>
          </a:xfrm>
          <a:prstGeom prst="rect">
            <a:avLst/>
          </a:prstGeom>
          <a:solidFill>
            <a:schemeClr val="bg1"/>
          </a:solidFill>
        </p:spPr>
        <p:txBody>
          <a:bodyPr wrap="none" rtlCol="0">
            <a:spAutoFit/>
          </a:bodyPr>
          <a:lstStyle/>
          <a:p>
            <a:pPr algn="ctr"/>
            <a:r>
              <a:rPr lang="en-US" sz="1200" dirty="0" smtClean="0"/>
              <a:t>Years of Data:</a:t>
            </a:r>
          </a:p>
          <a:p>
            <a:r>
              <a:rPr lang="en-US" dirty="0" smtClean="0"/>
              <a:t>2017 (Black)</a:t>
            </a:r>
          </a:p>
          <a:p>
            <a:r>
              <a:rPr lang="en-US" i="1" dirty="0" smtClean="0">
                <a:solidFill>
                  <a:srgbClr val="C00000"/>
                </a:solidFill>
              </a:rPr>
              <a:t>2018 (Red)</a:t>
            </a:r>
            <a:endParaRPr lang="en-US" i="1" dirty="0">
              <a:solidFill>
                <a:srgbClr val="C00000"/>
              </a:solidFill>
            </a:endParaRP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703160" y="6166440"/>
              <a:ext cx="360" cy="360"/>
            </p14:xfrm>
          </p:contentPart>
        </mc:Choice>
        <mc:Fallback>
          <p:pic>
            <p:nvPicPr>
              <p:cNvPr id="3" name="Ink 2"/>
              <p:cNvPicPr/>
              <p:nvPr/>
            </p:nvPicPr>
            <p:blipFill>
              <a:blip r:embed="rId3"/>
              <a:stretch>
                <a:fillRect/>
              </a:stretch>
            </p:blipFill>
            <p:spPr>
              <a:xfrm>
                <a:off x="1693800" y="6157080"/>
                <a:ext cx="19080" cy="19080"/>
              </a:xfrm>
              <a:prstGeom prst="rect">
                <a:avLst/>
              </a:prstGeom>
            </p:spPr>
          </p:pic>
        </mc:Fallback>
      </mc:AlternateContent>
    </p:spTree>
    <p:extLst>
      <p:ext uri="{BB962C8B-B14F-4D97-AF65-F5344CB8AC3E}">
        <p14:creationId xmlns:p14="http://schemas.microsoft.com/office/powerpoint/2010/main" val="1006450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Teacher Recommendations</a:t>
            </a:r>
            <a:endParaRPr lang="en-US" sz="4000" dirty="0"/>
          </a:p>
        </p:txBody>
      </p:sp>
      <p:sp>
        <p:nvSpPr>
          <p:cNvPr id="3" name="Content Placeholder 2"/>
          <p:cNvSpPr>
            <a:spLocks noGrp="1"/>
          </p:cNvSpPr>
          <p:nvPr>
            <p:ph idx="1"/>
          </p:nvPr>
        </p:nvSpPr>
        <p:spPr>
          <a:xfrm>
            <a:off x="457200" y="1600203"/>
            <a:ext cx="8229600" cy="4943475"/>
          </a:xfrm>
        </p:spPr>
        <p:txBody>
          <a:bodyPr>
            <a:normAutofit/>
          </a:bodyPr>
          <a:lstStyle/>
          <a:p>
            <a:r>
              <a:rPr lang="en-US" sz="2400" b="1" dirty="0" smtClean="0"/>
              <a:t>Recommendations for Beginning Teachers:</a:t>
            </a:r>
          </a:p>
          <a:p>
            <a:pPr lvl="1"/>
            <a:r>
              <a:rPr lang="en-US" sz="2000" dirty="0" smtClean="0"/>
              <a:t>Mentors</a:t>
            </a:r>
          </a:p>
          <a:p>
            <a:pPr lvl="2"/>
            <a:r>
              <a:rPr lang="en-US" sz="2000" dirty="0" smtClean="0"/>
              <a:t>Establish formal meetings with mentor during school hours.</a:t>
            </a:r>
          </a:p>
          <a:p>
            <a:pPr lvl="1"/>
            <a:r>
              <a:rPr lang="en-US" sz="2000" dirty="0" smtClean="0"/>
              <a:t>Reduce the workload</a:t>
            </a:r>
          </a:p>
          <a:p>
            <a:pPr lvl="1"/>
            <a:r>
              <a:rPr lang="en-US" sz="2000" dirty="0" smtClean="0"/>
              <a:t>Regular communication with administrators</a:t>
            </a:r>
          </a:p>
          <a:p>
            <a:pPr lvl="1"/>
            <a:endParaRPr lang="en-US" sz="2000" dirty="0" smtClean="0"/>
          </a:p>
          <a:p>
            <a:pPr marL="457200" lvl="1" indent="0">
              <a:buNone/>
            </a:pPr>
            <a:endParaRPr lang="en-US" sz="2000" dirty="0" smtClean="0"/>
          </a:p>
          <a:p>
            <a:r>
              <a:rPr lang="en-US" sz="2400" b="1" dirty="0" smtClean="0"/>
              <a:t>Recommendations for Professional Development:</a:t>
            </a:r>
            <a:endParaRPr lang="en-US" sz="2400" b="1" dirty="0"/>
          </a:p>
          <a:p>
            <a:pPr lvl="1"/>
            <a:r>
              <a:rPr lang="en-US" sz="2000" dirty="0" smtClean="0"/>
              <a:t>Differentiating instruction </a:t>
            </a:r>
          </a:p>
          <a:p>
            <a:pPr lvl="1"/>
            <a:r>
              <a:rPr lang="en-US" sz="2000" dirty="0" smtClean="0"/>
              <a:t>Methods of teaching</a:t>
            </a:r>
            <a:endParaRPr lang="en-US" sz="2000" dirty="0"/>
          </a:p>
          <a:p>
            <a:endParaRPr lang="en-US" sz="2400" dirty="0" smtClean="0"/>
          </a:p>
          <a:p>
            <a:endParaRPr lang="en-US" sz="2400" dirty="0"/>
          </a:p>
        </p:txBody>
      </p:sp>
    </p:spTree>
    <p:extLst>
      <p:ext uri="{BB962C8B-B14F-4D97-AF65-F5344CB8AC3E}">
        <p14:creationId xmlns:p14="http://schemas.microsoft.com/office/powerpoint/2010/main" val="1888789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a:xfrm>
            <a:off x="457200" y="1343026"/>
            <a:ext cx="8686800" cy="5343524"/>
          </a:xfrm>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Areas for Growth:</a:t>
            </a:r>
          </a:p>
          <a:p>
            <a:r>
              <a:rPr lang="en-US" dirty="0" smtClean="0"/>
              <a:t>Protect teachers from duties that </a:t>
            </a:r>
            <a:r>
              <a:rPr lang="en-US" dirty="0"/>
              <a:t>interfere with their essential role of educating students.</a:t>
            </a:r>
          </a:p>
          <a:p>
            <a:endParaRPr lang="en" dirty="0"/>
          </a:p>
          <a:p>
            <a:r>
              <a:rPr lang="en-US" dirty="0" smtClean="0"/>
              <a:t>Develop an effective group decision process </a:t>
            </a:r>
            <a:r>
              <a:rPr lang="en-US" dirty="0"/>
              <a:t>for </a:t>
            </a:r>
            <a:r>
              <a:rPr lang="en-US" dirty="0" smtClean="0"/>
              <a:t>the faculty to </a:t>
            </a:r>
            <a:r>
              <a:rPr lang="en-US" dirty="0"/>
              <a:t>solve problems.</a:t>
            </a:r>
          </a:p>
          <a:p>
            <a:endParaRPr lang="en" dirty="0"/>
          </a:p>
          <a:p>
            <a:r>
              <a:rPr lang="en-US" dirty="0" smtClean="0"/>
              <a:t>Involve faculty and staff in shared vision creation.</a:t>
            </a:r>
            <a:endParaRPr lang="en-US" dirty="0"/>
          </a:p>
          <a:p>
            <a:endParaRPr lang="en-US" dirty="0"/>
          </a:p>
          <a:p>
            <a:r>
              <a:rPr lang="en-US" dirty="0" smtClean="0"/>
              <a:t>Provide opportunities for teachers to comfortably raise </a:t>
            </a:r>
            <a:r>
              <a:rPr lang="en-US" dirty="0"/>
              <a:t>issues and concerns that are important to them.</a:t>
            </a:r>
          </a:p>
          <a:p>
            <a:endParaRPr lang="en-US" dirty="0"/>
          </a:p>
          <a:p>
            <a:r>
              <a:rPr lang="en-US" dirty="0" smtClean="0"/>
              <a:t>Seek teacher input on school calendar and schedule.</a:t>
            </a:r>
            <a:endParaRPr lang="en-US" dirty="0" smtClean="0">
              <a:latin typeface="+mj-lt"/>
            </a:endParaRPr>
          </a:p>
        </p:txBody>
      </p:sp>
    </p:spTree>
    <p:extLst>
      <p:ext uri="{BB962C8B-B14F-4D97-AF65-F5344CB8AC3E}">
        <p14:creationId xmlns:p14="http://schemas.microsoft.com/office/powerpoint/2010/main" val="744652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an SNA School Improvement Plan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endParaRPr lang="en-US" sz="4400" b="1" dirty="0"/>
          </a:p>
          <a:p>
            <a:pPr marL="0" indent="0" algn="ctr">
              <a:buNone/>
            </a:pPr>
            <a:r>
              <a:rPr lang="en-US" sz="4000" b="1" dirty="0" smtClean="0">
                <a:latin typeface="+mn-lt"/>
              </a:rPr>
              <a:t>Now it’s Your Turn</a:t>
            </a:r>
            <a:endParaRPr lang="en-US" sz="4000" b="1" dirty="0">
              <a:latin typeface="+mn-lt"/>
            </a:endParaRPr>
          </a:p>
        </p:txBody>
      </p:sp>
    </p:spTree>
    <p:extLst>
      <p:ext uri="{BB962C8B-B14F-4D97-AF65-F5344CB8AC3E}">
        <p14:creationId xmlns:p14="http://schemas.microsoft.com/office/powerpoint/2010/main" val="462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7863"/>
            <a:ext cx="8229600" cy="1143000"/>
          </a:xfrm>
        </p:spPr>
        <p:txBody>
          <a:bodyPr>
            <a:normAutofit/>
          </a:bodyPr>
          <a:lstStyle/>
          <a:p>
            <a:r>
              <a:rPr lang="en-US" sz="2700" dirty="0">
                <a:solidFill>
                  <a:schemeClr val="tx1"/>
                </a:solidFill>
              </a:rPr>
              <a:t>Why is it important to collaborate globally to find solutions to enduring challenges of our times</a:t>
            </a:r>
            <a:r>
              <a:rPr lang="en-US" sz="2400" dirty="0">
                <a:solidFill>
                  <a:schemeClr val="tx1"/>
                </a:solidFill>
              </a:rPr>
              <a:t>?</a:t>
            </a:r>
          </a:p>
        </p:txBody>
      </p:sp>
      <p:pic>
        <p:nvPicPr>
          <p:cNvPr id="5" name="Picture 4"/>
          <p:cNvPicPr>
            <a:picLocks noChangeAspect="1"/>
          </p:cNvPicPr>
          <p:nvPr/>
        </p:nvPicPr>
        <p:blipFill>
          <a:blip r:embed="rId2"/>
          <a:stretch>
            <a:fillRect/>
          </a:stretch>
        </p:blipFill>
        <p:spPr>
          <a:xfrm>
            <a:off x="1936766" y="1359730"/>
            <a:ext cx="4910571" cy="4240948"/>
          </a:xfrm>
          <a:prstGeom prst="rect">
            <a:avLst/>
          </a:prstGeom>
        </p:spPr>
      </p:pic>
      <p:sp>
        <p:nvSpPr>
          <p:cNvPr id="6" name="Title 1"/>
          <p:cNvSpPr txBox="1">
            <a:spLocks/>
          </p:cNvSpPr>
          <p:nvPr/>
        </p:nvSpPr>
        <p:spPr>
          <a:xfrm>
            <a:off x="457200" y="333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Turn and Talk </a:t>
            </a:r>
            <a:endParaRPr lang="en-US" dirty="0"/>
          </a:p>
        </p:txBody>
      </p:sp>
    </p:spTree>
    <p:extLst>
      <p:ext uri="{BB962C8B-B14F-4D97-AF65-F5344CB8AC3E}">
        <p14:creationId xmlns:p14="http://schemas.microsoft.com/office/powerpoint/2010/main" val="3651144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blank-bckgrnd.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4"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3" y="-457201"/>
            <a:ext cx="5845792" cy="50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7"/>
          <p:cNvSpPr txBox="1">
            <a:spLocks noChangeArrowheads="1"/>
          </p:cNvSpPr>
          <p:nvPr/>
        </p:nvSpPr>
        <p:spPr bwMode="auto">
          <a:xfrm>
            <a:off x="6400800" y="6477138"/>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200">
                <a:latin typeface="Arial" charset="0"/>
              </a:rPr>
              <a:t>Image from COSN</a:t>
            </a:r>
          </a:p>
        </p:txBody>
      </p:sp>
      <p:sp>
        <p:nvSpPr>
          <p:cNvPr id="26629" name="TextBox 8"/>
          <p:cNvSpPr txBox="1">
            <a:spLocks noChangeArrowheads="1"/>
          </p:cNvSpPr>
          <p:nvPr/>
        </p:nvSpPr>
        <p:spPr bwMode="auto">
          <a:xfrm>
            <a:off x="368313" y="4698999"/>
            <a:ext cx="86534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3600" b="1" i="1" dirty="0">
                <a:solidFill>
                  <a:schemeClr val="bg1"/>
                </a:solidFill>
              </a:rPr>
              <a:t>“A heart and mind for wanting to learn.”</a:t>
            </a:r>
          </a:p>
          <a:p>
            <a:pPr>
              <a:spcBef>
                <a:spcPct val="0"/>
              </a:spcBef>
              <a:buFontTx/>
              <a:buNone/>
            </a:pPr>
            <a:r>
              <a:rPr lang="en-US" altLang="en-US" sz="3600" b="1" i="1" dirty="0">
                <a:solidFill>
                  <a:schemeClr val="bg1"/>
                </a:solidFill>
              </a:rPr>
              <a:t>			</a:t>
            </a:r>
            <a:r>
              <a:rPr lang="ja-JP" altLang="en-US" sz="3600" dirty="0">
                <a:solidFill>
                  <a:schemeClr val="bg1"/>
                </a:solidFill>
              </a:rPr>
              <a:t>好学心</a:t>
            </a:r>
            <a:r>
              <a:rPr lang="en-US" altLang="ja-JP" sz="3600" dirty="0">
                <a:solidFill>
                  <a:schemeClr val="bg1"/>
                </a:solidFill>
              </a:rPr>
              <a:t>				                 </a:t>
            </a:r>
            <a:r>
              <a:rPr lang="en-US" altLang="ja-JP" sz="3600" i="1" dirty="0">
                <a:solidFill>
                  <a:schemeClr val="bg1"/>
                </a:solidFill>
              </a:rPr>
              <a:t>  					</a:t>
            </a:r>
            <a:r>
              <a:rPr lang="en-US" altLang="ja-JP" sz="3600" i="1" dirty="0" smtClean="0">
                <a:solidFill>
                  <a:schemeClr val="bg1"/>
                </a:solidFill>
              </a:rPr>
              <a:t>													Dr</a:t>
            </a:r>
            <a:r>
              <a:rPr lang="en-US" altLang="ja-JP" sz="3600" i="1" dirty="0">
                <a:solidFill>
                  <a:schemeClr val="bg1"/>
                </a:solidFill>
              </a:rPr>
              <a:t>. </a:t>
            </a:r>
            <a:r>
              <a:rPr lang="en-US" altLang="ja-JP" sz="3600" i="1" dirty="0" err="1">
                <a:solidFill>
                  <a:schemeClr val="bg1"/>
                </a:solidFill>
              </a:rPr>
              <a:t>Jin</a:t>
            </a:r>
            <a:r>
              <a:rPr lang="en-US" altLang="ja-JP" sz="3600" i="1" dirty="0">
                <a:solidFill>
                  <a:schemeClr val="bg1"/>
                </a:solidFill>
              </a:rPr>
              <a:t> Li</a:t>
            </a:r>
          </a:p>
        </p:txBody>
      </p:sp>
    </p:spTree>
    <p:extLst>
      <p:ext uri="{BB962C8B-B14F-4D97-AF65-F5344CB8AC3E}">
        <p14:creationId xmlns:p14="http://schemas.microsoft.com/office/powerpoint/2010/main" val="1696891072"/>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n-lt"/>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400" b="1" dirty="0" smtClean="0">
                <a:latin typeface="BigNoodleTitling" panose="02000708030402040100" pitchFamily="2" charset="0"/>
                <a:ea typeface="Times New Roman" charset="0"/>
                <a:cs typeface="Times New Roman" charset="0"/>
              </a:rPr>
              <a:t>STUDENT SUMMIT SHOWCASE</a:t>
            </a:r>
            <a:r>
              <a:rPr lang="en-US" sz="2400" dirty="0" smtClean="0">
                <a:latin typeface="BigNoodleTitling" panose="02000708030402040100" pitchFamily="2" charset="0"/>
                <a:ea typeface="Times New Roman" charset="0"/>
                <a:cs typeface="Times New Roman" charset="0"/>
              </a:rPr>
              <a:t/>
            </a:r>
            <a:br>
              <a:rPr lang="en-US" sz="2400" dirty="0" smtClean="0">
                <a:latin typeface="BigNoodleTitling" panose="02000708030402040100" pitchFamily="2" charset="0"/>
                <a:ea typeface="Times New Roman" charset="0"/>
                <a:cs typeface="Times New Roman" charset="0"/>
              </a:rPr>
            </a:br>
            <a:endParaRPr lang="en-US" sz="2400" dirty="0" smtClean="0">
              <a:latin typeface="BigNoodleTitling" panose="02000708030402040100" pitchFamily="2" charset="0"/>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smtClean="0">
                <a:latin typeface="BigNoodleTitling" panose="02000708030402040100" pitchFamily="2" charset="0"/>
                <a:ea typeface="Times New Roman" charset="0"/>
                <a:cs typeface="Times New Roman" charset="0"/>
              </a:rPr>
              <a:t>MAY 30, 2018</a:t>
            </a:r>
            <a:endParaRPr lang="en-US" sz="2400" dirty="0">
              <a:latin typeface="+mn-lt"/>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 y="1600205"/>
            <a:ext cx="8829675" cy="1859955"/>
          </a:xfrm>
          <a:prstGeom prst="rect">
            <a:avLst/>
          </a:prstGeom>
        </p:spPr>
      </p:pic>
    </p:spTree>
    <p:extLst>
      <p:ext uri="{BB962C8B-B14F-4D97-AF65-F5344CB8AC3E}">
        <p14:creationId xmlns:p14="http://schemas.microsoft.com/office/powerpoint/2010/main" val="5501264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n-lt"/>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400" b="1" dirty="0" smtClean="0">
                <a:latin typeface="BigNoodleTitling" panose="02000708030402040100" pitchFamily="2" charset="0"/>
                <a:ea typeface="Times New Roman" charset="0"/>
                <a:cs typeface="Times New Roman" charset="0"/>
              </a:rPr>
              <a:t>STUDENT SUMMIT SHOWCASE</a:t>
            </a:r>
            <a:r>
              <a:rPr lang="en-US" sz="2400" dirty="0" smtClean="0">
                <a:latin typeface="BigNoodleTitling" panose="02000708030402040100" pitchFamily="2" charset="0"/>
                <a:ea typeface="Times New Roman" charset="0"/>
                <a:cs typeface="Times New Roman" charset="0"/>
              </a:rPr>
              <a:t/>
            </a:r>
            <a:br>
              <a:rPr lang="en-US" sz="2400" dirty="0" smtClean="0">
                <a:latin typeface="BigNoodleTitling" panose="02000708030402040100" pitchFamily="2" charset="0"/>
                <a:ea typeface="Times New Roman" charset="0"/>
                <a:cs typeface="Times New Roman" charset="0"/>
              </a:rPr>
            </a:br>
            <a:endParaRPr lang="en-US" sz="2400" dirty="0" smtClean="0">
              <a:latin typeface="BigNoodleTitling" panose="02000708030402040100" pitchFamily="2" charset="0"/>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smtClean="0">
                <a:latin typeface="BigNoodleTitling" panose="02000708030402040100" pitchFamily="2" charset="0"/>
                <a:ea typeface="Times New Roman" charset="0"/>
                <a:cs typeface="Times New Roman" charset="0"/>
              </a:rPr>
              <a:t>WELCOME  from Mr. Wang </a:t>
            </a:r>
            <a:r>
              <a:rPr lang="en-US" sz="4800" dirty="0" err="1" smtClean="0">
                <a:latin typeface="BigNoodleTitling" panose="02000708030402040100" pitchFamily="2" charset="0"/>
                <a:ea typeface="Times New Roman" charset="0"/>
                <a:cs typeface="Times New Roman" charset="0"/>
              </a:rPr>
              <a:t>Bintai</a:t>
            </a:r>
            <a:r>
              <a:rPr lang="en-US" sz="4800" dirty="0" smtClean="0">
                <a:latin typeface="BigNoodleTitling" panose="02000708030402040100" pitchFamily="2" charset="0"/>
                <a:ea typeface="Times New Roman" charset="0"/>
                <a:cs typeface="Times New Roman" charset="0"/>
              </a:rPr>
              <a:t/>
            </a:r>
            <a:br>
              <a:rPr lang="en-US" sz="4800" dirty="0" smtClean="0">
                <a:latin typeface="BigNoodleTitling" panose="02000708030402040100" pitchFamily="2" charset="0"/>
                <a:ea typeface="Times New Roman" charset="0"/>
                <a:cs typeface="Times New Roman" charset="0"/>
              </a:rPr>
            </a:br>
            <a:r>
              <a:rPr lang="en-US" sz="2800" dirty="0" smtClean="0">
                <a:latin typeface="BigNoodleTitling" panose="02000708030402040100" pitchFamily="2" charset="0"/>
                <a:ea typeface="Times New Roman" charset="0"/>
                <a:cs typeface="Times New Roman" charset="0"/>
              </a:rPr>
              <a:t>Suzhou North America High School</a:t>
            </a:r>
            <a:endParaRPr lang="en-US" sz="2800" dirty="0">
              <a:latin typeface="+mn-lt"/>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 y="1600205"/>
            <a:ext cx="8829675" cy="1859955"/>
          </a:xfrm>
          <a:prstGeom prst="rect">
            <a:avLst/>
          </a:prstGeom>
        </p:spPr>
      </p:pic>
    </p:spTree>
    <p:extLst>
      <p:ext uri="{BB962C8B-B14F-4D97-AF65-F5344CB8AC3E}">
        <p14:creationId xmlns:p14="http://schemas.microsoft.com/office/powerpoint/2010/main" val="4924213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28575"/>
            <a:ext cx="5543550" cy="1167738"/>
          </a:xfrm>
          <a:prstGeom prst="rect">
            <a:avLst/>
          </a:prstGeom>
        </p:spPr>
      </p:pic>
    </p:spTree>
    <p:extLst>
      <p:ext uri="{BB962C8B-B14F-4D97-AF65-F5344CB8AC3E}">
        <p14:creationId xmlns:p14="http://schemas.microsoft.com/office/powerpoint/2010/main" val="6690099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n-lt"/>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400" b="1" dirty="0" smtClean="0">
                <a:latin typeface="BigNoodleTitling" panose="02000708030402040100" pitchFamily="2" charset="0"/>
                <a:ea typeface="Times New Roman" charset="0"/>
                <a:cs typeface="Times New Roman" charset="0"/>
              </a:rPr>
              <a:t>STUDENT SUMMIT SHOWCASE</a:t>
            </a:r>
            <a:r>
              <a:rPr lang="en-US" sz="2400" dirty="0" smtClean="0">
                <a:latin typeface="BigNoodleTitling" panose="02000708030402040100" pitchFamily="2" charset="0"/>
                <a:ea typeface="Times New Roman" charset="0"/>
                <a:cs typeface="Times New Roman" charset="0"/>
              </a:rPr>
              <a:t/>
            </a:r>
            <a:br>
              <a:rPr lang="en-US" sz="2400" dirty="0" smtClean="0">
                <a:latin typeface="BigNoodleTitling" panose="02000708030402040100" pitchFamily="2" charset="0"/>
                <a:ea typeface="Times New Roman" charset="0"/>
                <a:cs typeface="Times New Roman" charset="0"/>
              </a:rPr>
            </a:br>
            <a:endParaRPr lang="en-US" sz="2400" dirty="0" smtClean="0">
              <a:latin typeface="BigNoodleTitling" panose="02000708030402040100" pitchFamily="2" charset="0"/>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smtClean="0">
                <a:latin typeface="BigNoodleTitling" panose="02000708030402040100" pitchFamily="2" charset="0"/>
                <a:ea typeface="Times New Roman" charset="0"/>
                <a:cs typeface="Times New Roman" charset="0"/>
              </a:rPr>
              <a:t>Dr. Hiller A. Spires</a:t>
            </a:r>
            <a:br>
              <a:rPr lang="en-US" sz="4800" dirty="0" smtClean="0">
                <a:latin typeface="BigNoodleTitling" panose="02000708030402040100" pitchFamily="2" charset="0"/>
                <a:ea typeface="Times New Roman" charset="0"/>
                <a:cs typeface="Times New Roman" charset="0"/>
              </a:rPr>
            </a:br>
            <a:r>
              <a:rPr lang="en-US" sz="2800" dirty="0" smtClean="0">
                <a:latin typeface="BigNoodleTitling" panose="02000708030402040100" pitchFamily="2" charset="0"/>
                <a:ea typeface="Times New Roman" charset="0"/>
                <a:cs typeface="Times New Roman" charset="0"/>
              </a:rPr>
              <a:t>North Carolina State University</a:t>
            </a:r>
            <a:endParaRPr lang="en-US" sz="2800" dirty="0">
              <a:latin typeface="+mn-lt"/>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 y="1600205"/>
            <a:ext cx="8829675" cy="1859955"/>
          </a:xfrm>
          <a:prstGeom prst="rect">
            <a:avLst/>
          </a:prstGeom>
        </p:spPr>
      </p:pic>
    </p:spTree>
    <p:extLst>
      <p:ext uri="{BB962C8B-B14F-4D97-AF65-F5344CB8AC3E}">
        <p14:creationId xmlns:p14="http://schemas.microsoft.com/office/powerpoint/2010/main" val="12411552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6"/>
            <a:ext cx="9067800" cy="5257794"/>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n-lt"/>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smtClean="0">
                <a:latin typeface="BigNoodleTitling" panose="02000708030402040100" pitchFamily="2" charset="0"/>
                <a:ea typeface="Times New Roman" charset="0"/>
                <a:cs typeface="Times New Roman" charset="0"/>
              </a:rPr>
              <a:t/>
            </a:r>
            <a:br>
              <a:rPr lang="en-US" sz="2400" dirty="0" smtClean="0">
                <a:latin typeface="BigNoodleTitling" panose="02000708030402040100" pitchFamily="2" charset="0"/>
                <a:ea typeface="Times New Roman" charset="0"/>
                <a:cs typeface="Times New Roman" charset="0"/>
              </a:rPr>
            </a:br>
            <a:endParaRPr lang="en-US" sz="2400" dirty="0" smtClean="0">
              <a:latin typeface="BigNoodleTitling" panose="02000708030402040100" pitchFamily="2" charset="0"/>
              <a:ea typeface="Times New Roman" charset="0"/>
              <a:cs typeface="Times New Roman" charset="0"/>
            </a:endParaRPr>
          </a:p>
          <a:p>
            <a:pPr marL="0" indent="0" algn="ctr" defTabSz="914400">
              <a:spcBef>
                <a:spcPts val="0"/>
              </a:spcBef>
              <a:buClrTx/>
              <a:buNone/>
              <a:defRPr/>
            </a:pPr>
            <a:r>
              <a:rPr lang="en-US" sz="4800" dirty="0" smtClean="0">
                <a:latin typeface="BigNoodleTitling" panose="02000708030402040100" pitchFamily="2" charset="0"/>
                <a:ea typeface="Times New Roman" charset="0"/>
                <a:cs typeface="Times New Roman" charset="0"/>
              </a:rPr>
              <a:t>Dr. Alison </a:t>
            </a:r>
            <a:r>
              <a:rPr lang="en-US" sz="4800" dirty="0" err="1" smtClean="0">
                <a:latin typeface="BigNoodleTitling" panose="02000708030402040100" pitchFamily="2" charset="0"/>
                <a:ea typeface="Times New Roman" charset="0"/>
                <a:cs typeface="Times New Roman" charset="0"/>
              </a:rPr>
              <a:t>Schleede</a:t>
            </a:r>
            <a:r>
              <a:rPr lang="en-US" sz="4800" dirty="0" smtClean="0">
                <a:latin typeface="BigNoodleTitling" panose="02000708030402040100" pitchFamily="2" charset="0"/>
                <a:ea typeface="Times New Roman" charset="0"/>
                <a:cs typeface="Times New Roman" charset="0"/>
              </a:rPr>
              <a:t/>
            </a:r>
            <a:br>
              <a:rPr lang="en-US" sz="4800" dirty="0" smtClean="0">
                <a:latin typeface="BigNoodleTitling" panose="02000708030402040100" pitchFamily="2" charset="0"/>
                <a:ea typeface="Times New Roman" charset="0"/>
                <a:cs typeface="Times New Roman" charset="0"/>
              </a:rPr>
            </a:br>
            <a:r>
              <a:rPr lang="en-US" sz="2800" dirty="0">
                <a:latin typeface="BigNoodleTitling" panose="02000708030402040100" pitchFamily="2" charset="0"/>
                <a:ea typeface="Times New Roman" charset="0"/>
                <a:cs typeface="Times New Roman" charset="0"/>
              </a:rPr>
              <a:t>Suzhou North America High </a:t>
            </a:r>
            <a:r>
              <a:rPr lang="en-US" sz="2800" dirty="0" smtClean="0">
                <a:latin typeface="BigNoodleTitling" panose="02000708030402040100" pitchFamily="2" charset="0"/>
                <a:ea typeface="Times New Roman" charset="0"/>
                <a:cs typeface="Times New Roman" charset="0"/>
              </a:rPr>
              <a:t>School</a:t>
            </a:r>
          </a:p>
          <a:p>
            <a:pPr marL="0" indent="0" algn="ctr" defTabSz="914400">
              <a:spcBef>
                <a:spcPts val="0"/>
              </a:spcBef>
              <a:buClrTx/>
              <a:buNone/>
              <a:defRPr/>
            </a:pPr>
            <a:r>
              <a:rPr lang="en-US" sz="4800" dirty="0" smtClean="0">
                <a:latin typeface="BigNoodleTitling" panose="02000708030402040100" pitchFamily="2" charset="0"/>
                <a:ea typeface="Times New Roman" charset="0"/>
                <a:cs typeface="Times New Roman" charset="0"/>
              </a:rPr>
              <a:t>Andrea Gambino </a:t>
            </a:r>
          </a:p>
          <a:p>
            <a:pPr marL="0" indent="0" algn="ctr" defTabSz="914400">
              <a:spcBef>
                <a:spcPts val="0"/>
              </a:spcBef>
              <a:buClrTx/>
              <a:buNone/>
              <a:defRPr/>
            </a:pPr>
            <a:r>
              <a:rPr lang="en-US" sz="3000" dirty="0" smtClean="0">
                <a:latin typeface="BigNoodleTitling" panose="02000708030402040100" pitchFamily="2" charset="0"/>
                <a:ea typeface="Times New Roman" charset="0"/>
                <a:cs typeface="Times New Roman" charset="0"/>
              </a:rPr>
              <a:t>Wake STEM Early College High School</a:t>
            </a:r>
          </a:p>
          <a:p>
            <a:pPr marL="0" indent="0" algn="ctr" defTabSz="914400">
              <a:spcBef>
                <a:spcPts val="0"/>
              </a:spcBef>
              <a:buClrTx/>
              <a:buNone/>
              <a:defRPr/>
            </a:pPr>
            <a:r>
              <a:rPr lang="en-US" sz="4800" dirty="0" smtClean="0">
                <a:latin typeface="BigNoodleTitling" panose="02000708030402040100" pitchFamily="2" charset="0"/>
                <a:ea typeface="Times New Roman" charset="0"/>
                <a:cs typeface="Times New Roman" charset="0"/>
              </a:rPr>
              <a:t>Brianna Conroy &amp; </a:t>
            </a:r>
            <a:r>
              <a:rPr lang="en-US" sz="4800" dirty="0">
                <a:latin typeface="BigNoodleTitling" panose="02000708030402040100" pitchFamily="2" charset="0"/>
                <a:ea typeface="Times New Roman" charset="0"/>
                <a:cs typeface="Times New Roman" charset="0"/>
              </a:rPr>
              <a:t>Imam (</a:t>
            </a:r>
            <a:r>
              <a:rPr lang="en-US" sz="4800" dirty="0" err="1">
                <a:latin typeface="BigNoodleTitling" panose="02000708030402040100" pitchFamily="2" charset="0"/>
                <a:ea typeface="Times New Roman" charset="0"/>
                <a:cs typeface="Times New Roman" charset="0"/>
              </a:rPr>
              <a:t>Shantro</a:t>
            </a:r>
            <a:r>
              <a:rPr lang="en-US" sz="4800" dirty="0">
                <a:latin typeface="BigNoodleTitling" panose="02000708030402040100" pitchFamily="2" charset="0"/>
                <a:ea typeface="Times New Roman" charset="0"/>
                <a:cs typeface="Times New Roman" charset="0"/>
              </a:rPr>
              <a:t>) </a:t>
            </a:r>
            <a:r>
              <a:rPr lang="en-US" sz="4800" dirty="0" err="1">
                <a:latin typeface="BigNoodleTitling" panose="02000708030402040100" pitchFamily="2" charset="0"/>
                <a:ea typeface="Times New Roman" charset="0"/>
                <a:cs typeface="Times New Roman" charset="0"/>
              </a:rPr>
              <a:t>Asfi</a:t>
            </a:r>
            <a:r>
              <a:rPr lang="en-US" sz="4800" dirty="0">
                <a:latin typeface="BigNoodleTitling" panose="02000708030402040100" pitchFamily="2" charset="0"/>
                <a:ea typeface="Times New Roman" charset="0"/>
                <a:cs typeface="Times New Roman" charset="0"/>
              </a:rPr>
              <a:t> </a:t>
            </a:r>
            <a:r>
              <a:rPr lang="en-US" sz="4800" dirty="0" smtClean="0">
                <a:latin typeface="BigNoodleTitling" panose="02000708030402040100" pitchFamily="2" charset="0"/>
                <a:ea typeface="Times New Roman" charset="0"/>
                <a:cs typeface="Times New Roman" charset="0"/>
              </a:rPr>
              <a:t/>
            </a:r>
            <a:br>
              <a:rPr lang="en-US" sz="4800" dirty="0" smtClean="0">
                <a:latin typeface="BigNoodleTitling" panose="02000708030402040100" pitchFamily="2" charset="0"/>
                <a:ea typeface="Times New Roman" charset="0"/>
                <a:cs typeface="Times New Roman" charset="0"/>
              </a:rPr>
            </a:br>
            <a:r>
              <a:rPr lang="en-US" sz="3300" dirty="0" smtClean="0">
                <a:latin typeface="BigNoodleTitling" panose="02000708030402040100" pitchFamily="2" charset="0"/>
                <a:ea typeface="Times New Roman" charset="0"/>
                <a:cs typeface="Times New Roman" charset="0"/>
              </a:rPr>
              <a:t>Suzhou </a:t>
            </a:r>
            <a:r>
              <a:rPr lang="en-US" sz="3300" dirty="0">
                <a:latin typeface="BigNoodleTitling" panose="02000708030402040100" pitchFamily="2" charset="0"/>
                <a:ea typeface="Times New Roman" charset="0"/>
                <a:cs typeface="Times New Roman" charset="0"/>
              </a:rPr>
              <a:t>North America High School</a:t>
            </a:r>
            <a:endParaRPr lang="en-US" sz="4800" dirty="0">
              <a:latin typeface="BigNoodleTitling" panose="02000708030402040100" pitchFamily="2" charset="0"/>
              <a:ea typeface="Times New Roman" charset="0"/>
              <a:cs typeface="Times New Roman" charset="0"/>
            </a:endParaRPr>
          </a:p>
          <a:p>
            <a:pPr marL="0" indent="0" algn="ctr" defTabSz="914400">
              <a:spcBef>
                <a:spcPts val="0"/>
              </a:spcBef>
              <a:buClrTx/>
              <a:buNone/>
              <a:defRPr/>
            </a:pPr>
            <a:endParaRPr lang="en-US" sz="4800" dirty="0">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4800" dirty="0" smtClean="0">
              <a:latin typeface="BigNoodleTitling" panose="02000708030402040100" pitchFamily="2" charset="0"/>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4800" dirty="0">
              <a:latin typeface="+mn-lt"/>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3" y="1438280"/>
            <a:ext cx="8829675" cy="1859955"/>
          </a:xfrm>
          <a:prstGeom prst="rect">
            <a:avLst/>
          </a:prstGeom>
        </p:spPr>
      </p:pic>
    </p:spTree>
    <p:extLst>
      <p:ext uri="{BB962C8B-B14F-4D97-AF65-F5344CB8AC3E}">
        <p14:creationId xmlns:p14="http://schemas.microsoft.com/office/powerpoint/2010/main" val="41749791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n-lt"/>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400" b="1" dirty="0" smtClean="0">
                <a:latin typeface="BigNoodleTitling" panose="02000708030402040100" pitchFamily="2" charset="0"/>
                <a:ea typeface="Times New Roman" charset="0"/>
                <a:cs typeface="Times New Roman" charset="0"/>
              </a:rPr>
              <a:t>STUDENT SUMMIT SHOWCASE</a:t>
            </a:r>
            <a:r>
              <a:rPr lang="en-US" sz="2400" dirty="0" smtClean="0">
                <a:latin typeface="BigNoodleTitling" panose="02000708030402040100" pitchFamily="2" charset="0"/>
                <a:ea typeface="Times New Roman" charset="0"/>
                <a:cs typeface="Times New Roman" charset="0"/>
              </a:rPr>
              <a:t/>
            </a:r>
            <a:br>
              <a:rPr lang="en-US" sz="2400" dirty="0" smtClean="0">
                <a:latin typeface="BigNoodleTitling" panose="02000708030402040100" pitchFamily="2" charset="0"/>
                <a:ea typeface="Times New Roman" charset="0"/>
                <a:cs typeface="Times New Roman" charset="0"/>
              </a:rPr>
            </a:br>
            <a:endParaRPr lang="en-US" sz="2400" dirty="0" smtClean="0">
              <a:latin typeface="BigNoodleTitling" panose="02000708030402040100" pitchFamily="2" charset="0"/>
              <a:ea typeface="Times New Roman"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smtClean="0">
                <a:latin typeface="BigNoodleTitling" panose="02000708030402040100" pitchFamily="2" charset="0"/>
                <a:ea typeface="Times New Roman" charset="0"/>
                <a:cs typeface="Times New Roman" charset="0"/>
              </a:rPr>
              <a:t>MAY 30, 2018</a:t>
            </a:r>
            <a:endParaRPr lang="en-US" sz="2400" dirty="0">
              <a:latin typeface="+mn-lt"/>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 y="1600205"/>
            <a:ext cx="8829675" cy="1859955"/>
          </a:xfrm>
          <a:prstGeom prst="rect">
            <a:avLst/>
          </a:prstGeom>
        </p:spPr>
      </p:pic>
    </p:spTree>
    <p:extLst>
      <p:ext uri="{BB962C8B-B14F-4D97-AF65-F5344CB8AC3E}">
        <p14:creationId xmlns:p14="http://schemas.microsoft.com/office/powerpoint/2010/main" val="69623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1742082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6773932" y="6119950"/>
            <a:ext cx="2044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solidFill>
                  <a:schemeClr val="bg1"/>
                </a:solidFill>
                <a:latin typeface="Century Gothic" charset="0"/>
              </a:rPr>
              <a:t>(Thank You!)</a:t>
            </a:r>
          </a:p>
        </p:txBody>
      </p:sp>
    </p:spTree>
    <p:extLst>
      <p:ext uri="{BB962C8B-B14F-4D97-AF65-F5344CB8AC3E}">
        <p14:creationId xmlns:p14="http://schemas.microsoft.com/office/powerpoint/2010/main" val="16747940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Walk to Water</a:t>
            </a:r>
            <a:endParaRPr lang="en-US" dirty="0"/>
          </a:p>
        </p:txBody>
      </p:sp>
      <p:sp>
        <p:nvSpPr>
          <p:cNvPr id="5" name="Title 1"/>
          <p:cNvSpPr txBox="1">
            <a:spLocks/>
          </p:cNvSpPr>
          <p:nvPr/>
        </p:nvSpPr>
        <p:spPr>
          <a:xfrm>
            <a:off x="4318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7" y="9525"/>
            <a:ext cx="9924753" cy="682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591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8229600" cy="1143000"/>
          </a:xfrm>
        </p:spPr>
        <p:txBody>
          <a:bodyPr>
            <a:normAutofit/>
          </a:bodyPr>
          <a:lstStyle/>
          <a:p>
            <a:r>
              <a:rPr lang="en-US" dirty="0" smtClean="0"/>
              <a:t>Turn and Talk </a:t>
            </a:r>
            <a:endParaRPr lang="en-US" dirty="0"/>
          </a:p>
        </p:txBody>
      </p:sp>
      <p:pic>
        <p:nvPicPr>
          <p:cNvPr id="5" name="Picture 4"/>
          <p:cNvPicPr>
            <a:picLocks noChangeAspect="1"/>
          </p:cNvPicPr>
          <p:nvPr/>
        </p:nvPicPr>
        <p:blipFill>
          <a:blip r:embed="rId3"/>
          <a:stretch>
            <a:fillRect/>
          </a:stretch>
        </p:blipFill>
        <p:spPr>
          <a:xfrm>
            <a:off x="2116714" y="1516915"/>
            <a:ext cx="4910571" cy="4240948"/>
          </a:xfrm>
          <a:prstGeom prst="rect">
            <a:avLst/>
          </a:prstGeom>
        </p:spPr>
      </p:pic>
      <p:sp>
        <p:nvSpPr>
          <p:cNvPr id="6" name="Title 1"/>
          <p:cNvSpPr txBox="1">
            <a:spLocks/>
          </p:cNvSpPr>
          <p:nvPr/>
        </p:nvSpPr>
        <p:spPr>
          <a:xfrm>
            <a:off x="457200" y="575786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2700" dirty="0" smtClean="0">
                <a:solidFill>
                  <a:schemeClr val="tx1"/>
                </a:solidFill>
              </a:rPr>
              <a:t>What did you learn about global water issues from watching the video?</a:t>
            </a:r>
            <a:endParaRPr lang="en-US" sz="2400" dirty="0">
              <a:solidFill>
                <a:schemeClr val="tx1"/>
              </a:solidFill>
            </a:endParaRPr>
          </a:p>
        </p:txBody>
      </p:sp>
    </p:spTree>
    <p:extLst>
      <p:ext uri="{BB962C8B-B14F-4D97-AF65-F5344CB8AC3E}">
        <p14:creationId xmlns:p14="http://schemas.microsoft.com/office/powerpoint/2010/main" val="1045529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1742082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6773932" y="6119950"/>
            <a:ext cx="2044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solidFill>
                  <a:schemeClr val="bg1"/>
                </a:solidFill>
                <a:latin typeface="Century Gothic" charset="0"/>
              </a:rPr>
              <a:t>(Thank You!)</a:t>
            </a:r>
          </a:p>
        </p:txBody>
      </p:sp>
    </p:spTree>
    <p:extLst>
      <p:ext uri="{BB962C8B-B14F-4D97-AF65-F5344CB8AC3E}">
        <p14:creationId xmlns:p14="http://schemas.microsoft.com/office/powerpoint/2010/main" val="79859696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46211</TotalTime>
  <Words>4220</Words>
  <Application>Microsoft Office PowerPoint</Application>
  <PresentationFormat>On-screen Show (4:3)</PresentationFormat>
  <Paragraphs>838</Paragraphs>
  <Slides>67</Slides>
  <Notes>16</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Office Theme</vt:lpstr>
      <vt:lpstr>1_Custom Design</vt:lpstr>
      <vt:lpstr>Custom Design</vt:lpstr>
      <vt:lpstr>Who Are We? Why Are We Here?</vt:lpstr>
      <vt:lpstr>PowerPoint Presentation</vt:lpstr>
      <vt:lpstr>United Nations</vt:lpstr>
      <vt:lpstr>Refugees</vt:lpstr>
      <vt:lpstr>Common Read </vt:lpstr>
      <vt:lpstr>Why is it important to collaborate globally to find solutions to enduring challenges of our times?</vt:lpstr>
      <vt:lpstr>Long Walk to Water</vt:lpstr>
      <vt:lpstr>Turn and Talk </vt:lpstr>
      <vt:lpstr>PowerPoint Presentation</vt:lpstr>
      <vt:lpstr>Monday Agenda </vt:lpstr>
      <vt:lpstr>Beginning With The End In Mind</vt:lpstr>
      <vt:lpstr>Cultural Analogies </vt:lpstr>
      <vt:lpstr>Onion</vt:lpstr>
      <vt:lpstr>Iceberg</vt:lpstr>
      <vt:lpstr>Fish In Water</vt:lpstr>
      <vt:lpstr>Lenses</vt:lpstr>
      <vt:lpstr>House</vt:lpstr>
      <vt:lpstr>Tree</vt:lpstr>
      <vt:lpstr>Toolkit For Working Across Cultures</vt:lpstr>
      <vt:lpstr>Tuesday Agenda </vt:lpstr>
      <vt:lpstr>Wednesday Agenda</vt:lpstr>
      <vt:lpstr>High Level Meeting </vt:lpstr>
      <vt:lpstr>State of the School</vt:lpstr>
      <vt:lpstr>Taking SNA from Good to Great</vt:lpstr>
      <vt:lpstr>PowerPoint Presentation</vt:lpstr>
      <vt:lpstr>SNA: From Good to Great</vt:lpstr>
      <vt:lpstr>Overview of Key Concepts</vt:lpstr>
      <vt:lpstr>The “Good to Great” Formula</vt:lpstr>
      <vt:lpstr>Stage 1: Cultivate top talent</vt:lpstr>
      <vt:lpstr>Stage 2: Engage in intentional thought</vt:lpstr>
      <vt:lpstr>Stage 3:Take intentional action</vt:lpstr>
      <vt:lpstr>Stage 4: Build greatness to last</vt:lpstr>
      <vt:lpstr>Work Session</vt:lpstr>
      <vt:lpstr>SNA Parent Perceptions on International Higher Education  Research presented at the AERA conference 2018 in NYC</vt:lpstr>
      <vt:lpstr>International Academic Mobility (IAM)</vt:lpstr>
      <vt:lpstr>Research Question</vt:lpstr>
      <vt:lpstr>Findings—Theme One</vt:lpstr>
      <vt:lpstr>Findings—Theme Two</vt:lpstr>
      <vt:lpstr>Findings—Theme Three</vt:lpstr>
      <vt:lpstr>Findings—Theme Four</vt:lpstr>
      <vt:lpstr>Now It’s Your Turn</vt:lpstr>
      <vt:lpstr>Recruitment </vt:lpstr>
      <vt:lpstr>SNA Teacher Recruitment 2017-2018</vt:lpstr>
      <vt:lpstr>Teachers Working Conditions Survey</vt:lpstr>
      <vt:lpstr>Results from the NC Teachers Working Conditions Survey</vt:lpstr>
      <vt:lpstr>Teacher Survey Participation</vt:lpstr>
      <vt:lpstr>Use of Time</vt:lpstr>
      <vt:lpstr>Facilities and Resources</vt:lpstr>
      <vt:lpstr>Managing Student Conduct</vt:lpstr>
      <vt:lpstr>Teacher Leadership</vt:lpstr>
      <vt:lpstr>Teacher Leadership</vt:lpstr>
      <vt:lpstr>School Leadership</vt:lpstr>
      <vt:lpstr>School Leadership</vt:lpstr>
      <vt:lpstr>Professional Development</vt:lpstr>
      <vt:lpstr>Instructional Practices  and Support</vt:lpstr>
      <vt:lpstr>Instructional Practices  and Support</vt:lpstr>
      <vt:lpstr>Teacher Recommendations</vt:lpstr>
      <vt:lpstr>Summary of Results</vt:lpstr>
      <vt:lpstr>Developing an SNA School Improvement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Immanuel</dc:creator>
  <cp:lastModifiedBy>eelyjak</cp:lastModifiedBy>
  <cp:revision>237</cp:revision>
  <cp:lastPrinted>2018-05-18T18:01:35Z</cp:lastPrinted>
  <dcterms:created xsi:type="dcterms:W3CDTF">2015-03-17T22:43:46Z</dcterms:created>
  <dcterms:modified xsi:type="dcterms:W3CDTF">2018-05-22T16:43:16Z</dcterms:modified>
</cp:coreProperties>
</file>